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59" r:id="rId4"/>
    <p:sldId id="261" r:id="rId5"/>
    <p:sldId id="263" r:id="rId6"/>
    <p:sldId id="265" r:id="rId7"/>
    <p:sldId id="266" r:id="rId8"/>
    <p:sldId id="268" r:id="rId9"/>
    <p:sldId id="278" r:id="rId10"/>
    <p:sldId id="276" r:id="rId11"/>
    <p:sldId id="279" r:id="rId12"/>
    <p:sldId id="277" r:id="rId13"/>
    <p:sldId id="267" r:id="rId14"/>
    <p:sldId id="270" r:id="rId15"/>
    <p:sldId id="280" r:id="rId16"/>
    <p:sldId id="271" r:id="rId17"/>
    <p:sldId id="281" r:id="rId18"/>
    <p:sldId id="269" r:id="rId19"/>
    <p:sldId id="272" r:id="rId20"/>
    <p:sldId id="274" r:id="rId21"/>
    <p:sldId id="275" r:id="rId22"/>
    <p:sldId id="282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C53D"/>
    <a:srgbClr val="F46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4" autoAdjust="0"/>
    <p:restoredTop sz="70419" autoAdjust="0"/>
  </p:normalViewPr>
  <p:slideViewPr>
    <p:cSldViewPr snapToGrid="0">
      <p:cViewPr varScale="1">
        <p:scale>
          <a:sx n="80" d="100"/>
          <a:sy n="80" d="100"/>
        </p:scale>
        <p:origin x="14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36DD63-CAC7-4CD6-A2BD-89DD075CC87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DC1909F-0D07-42C5-BAFD-C70B234D3780}">
      <dgm:prSet phldrT="[Text]"/>
      <dgm:spPr>
        <a:solidFill>
          <a:srgbClr val="05AEE8"/>
        </a:solidFill>
        <a:ln>
          <a:noFill/>
        </a:ln>
      </dgm:spPr>
      <dgm:t>
        <a:bodyPr/>
        <a:lstStyle/>
        <a:p>
          <a:r>
            <a:rPr lang="en-US" b="1" dirty="0">
              <a:latin typeface="Arial" panose="020B0604020202020204" pitchFamily="34" charset="0"/>
            </a:rPr>
            <a:t>AUG</a:t>
          </a:r>
          <a:r>
            <a:rPr lang="en-US" dirty="0">
              <a:latin typeface="Arial" panose="020B0604020202020204" pitchFamily="34" charset="0"/>
            </a:rPr>
            <a:t> 2013</a:t>
          </a:r>
        </a:p>
      </dgm:t>
    </dgm:pt>
    <dgm:pt modelId="{11EAD408-94ED-49F4-8DA2-7FC555C4A364}" type="parTrans" cxnId="{A4F65711-B820-47B3-8125-50EE97971659}">
      <dgm:prSet/>
      <dgm:spPr/>
      <dgm:t>
        <a:bodyPr/>
        <a:lstStyle/>
        <a:p>
          <a:endParaRPr lang="en-US">
            <a:latin typeface="Arial" panose="020B0604020202020204" pitchFamily="34" charset="0"/>
          </a:endParaRPr>
        </a:p>
      </dgm:t>
    </dgm:pt>
    <dgm:pt modelId="{7C2D431C-3D0F-4361-BB2C-DF40B3FAB2F3}" type="sibTrans" cxnId="{A4F65711-B820-47B3-8125-50EE97971659}">
      <dgm:prSet/>
      <dgm:spPr>
        <a:solidFill>
          <a:srgbClr val="05AEE8"/>
        </a:solidFill>
      </dgm:spPr>
      <dgm:t>
        <a:bodyPr/>
        <a:lstStyle/>
        <a:p>
          <a:endParaRPr lang="en-US">
            <a:latin typeface="Arial" panose="020B0604020202020204" pitchFamily="34" charset="0"/>
          </a:endParaRPr>
        </a:p>
      </dgm:t>
    </dgm:pt>
    <dgm:pt modelId="{4F85DD1F-FED7-4D1F-88ED-E6FF977413A5}">
      <dgm:prSet phldrT="[Text]"/>
      <dgm:spPr>
        <a:solidFill>
          <a:srgbClr val="F4611B"/>
        </a:solidFill>
        <a:ln>
          <a:noFill/>
        </a:ln>
      </dgm:spPr>
      <dgm:t>
        <a:bodyPr/>
        <a:lstStyle/>
        <a:p>
          <a:r>
            <a:rPr lang="en-US" b="1" dirty="0">
              <a:latin typeface="Arial" panose="020B0604020202020204" pitchFamily="34" charset="0"/>
            </a:rPr>
            <a:t>MAY</a:t>
          </a:r>
          <a:r>
            <a:rPr lang="en-US" dirty="0">
              <a:latin typeface="Arial" panose="020B0604020202020204" pitchFamily="34" charset="0"/>
            </a:rPr>
            <a:t> 2014</a:t>
          </a:r>
        </a:p>
      </dgm:t>
    </dgm:pt>
    <dgm:pt modelId="{718B7219-DEC4-4F5A-92C4-F1F848FF3F50}" type="parTrans" cxnId="{6F1FE7C8-C1A9-4A77-9680-37491D7DD848}">
      <dgm:prSet/>
      <dgm:spPr/>
      <dgm:t>
        <a:bodyPr/>
        <a:lstStyle/>
        <a:p>
          <a:endParaRPr lang="en-US">
            <a:latin typeface="Arial" panose="020B0604020202020204" pitchFamily="34" charset="0"/>
          </a:endParaRPr>
        </a:p>
      </dgm:t>
    </dgm:pt>
    <dgm:pt modelId="{4FC91291-601A-433D-AA69-0CF5D9B3438B}" type="sibTrans" cxnId="{6F1FE7C8-C1A9-4A77-9680-37491D7DD848}">
      <dgm:prSet/>
      <dgm:spPr>
        <a:solidFill>
          <a:srgbClr val="05AEE8"/>
        </a:solidFill>
      </dgm:spPr>
      <dgm:t>
        <a:bodyPr/>
        <a:lstStyle/>
        <a:p>
          <a:endParaRPr lang="en-US">
            <a:latin typeface="Arial" panose="020B0604020202020204" pitchFamily="34" charset="0"/>
          </a:endParaRPr>
        </a:p>
      </dgm:t>
    </dgm:pt>
    <dgm:pt modelId="{6E34FA98-5F3F-4A01-9D24-276516DA4E52}">
      <dgm:prSet phldrT="[Text]"/>
      <dgm:spPr>
        <a:solidFill>
          <a:srgbClr val="F4611B"/>
        </a:solidFill>
        <a:ln>
          <a:noFill/>
        </a:ln>
      </dgm:spPr>
      <dgm:t>
        <a:bodyPr/>
        <a:lstStyle/>
        <a:p>
          <a:r>
            <a:rPr lang="en-US" b="1" dirty="0">
              <a:latin typeface="Arial" panose="020B0604020202020204" pitchFamily="34" charset="0"/>
            </a:rPr>
            <a:t>JUN</a:t>
          </a:r>
          <a:r>
            <a:rPr lang="en-US" dirty="0">
              <a:latin typeface="Arial" panose="020B0604020202020204" pitchFamily="34" charset="0"/>
            </a:rPr>
            <a:t> 2014</a:t>
          </a:r>
        </a:p>
      </dgm:t>
    </dgm:pt>
    <dgm:pt modelId="{F7695D35-209D-4CE4-8FE2-CE54177A539D}" type="parTrans" cxnId="{36D4CB68-2BD0-4A1C-84C2-BE126F9773F7}">
      <dgm:prSet/>
      <dgm:spPr/>
      <dgm:t>
        <a:bodyPr/>
        <a:lstStyle/>
        <a:p>
          <a:endParaRPr lang="en-US">
            <a:latin typeface="Arial" panose="020B0604020202020204" pitchFamily="34" charset="0"/>
          </a:endParaRPr>
        </a:p>
      </dgm:t>
    </dgm:pt>
    <dgm:pt modelId="{064ACA2F-CEAF-49B1-BA92-BC396B904263}" type="sibTrans" cxnId="{36D4CB68-2BD0-4A1C-84C2-BE126F9773F7}">
      <dgm:prSet/>
      <dgm:spPr>
        <a:solidFill>
          <a:srgbClr val="05AEE8"/>
        </a:solidFill>
      </dgm:spPr>
      <dgm:t>
        <a:bodyPr/>
        <a:lstStyle/>
        <a:p>
          <a:endParaRPr lang="en-US">
            <a:latin typeface="Arial" panose="020B0604020202020204" pitchFamily="34" charset="0"/>
          </a:endParaRPr>
        </a:p>
      </dgm:t>
    </dgm:pt>
    <dgm:pt modelId="{6230EEFF-61B3-4B39-905F-28879CEB42B0}">
      <dgm:prSet/>
      <dgm:spPr>
        <a:solidFill>
          <a:srgbClr val="F4611B"/>
        </a:solidFill>
        <a:ln>
          <a:noFill/>
        </a:ln>
      </dgm:spPr>
      <dgm:t>
        <a:bodyPr/>
        <a:lstStyle/>
        <a:p>
          <a:r>
            <a:rPr lang="en-US" b="1" dirty="0">
              <a:latin typeface="Arial" panose="020B0604020202020204" pitchFamily="34" charset="0"/>
            </a:rPr>
            <a:t>DEC</a:t>
          </a:r>
          <a:r>
            <a:rPr lang="en-US" dirty="0">
              <a:latin typeface="Arial" panose="020B0604020202020204" pitchFamily="34" charset="0"/>
            </a:rPr>
            <a:t> 2014</a:t>
          </a:r>
        </a:p>
      </dgm:t>
    </dgm:pt>
    <dgm:pt modelId="{EB097E95-2174-4819-81E4-E77567AAC30B}" type="parTrans" cxnId="{FBD692F3-B7B9-4736-82E1-8C28B1F14C26}">
      <dgm:prSet/>
      <dgm:spPr/>
      <dgm:t>
        <a:bodyPr/>
        <a:lstStyle/>
        <a:p>
          <a:endParaRPr lang="en-US">
            <a:latin typeface="Arial" panose="020B0604020202020204" pitchFamily="34" charset="0"/>
          </a:endParaRPr>
        </a:p>
      </dgm:t>
    </dgm:pt>
    <dgm:pt modelId="{00C5A9B4-3629-481F-9ACA-6C0FAC83158D}" type="sibTrans" cxnId="{FBD692F3-B7B9-4736-82E1-8C28B1F14C26}">
      <dgm:prSet/>
      <dgm:spPr>
        <a:solidFill>
          <a:srgbClr val="05AEE8"/>
        </a:solidFill>
      </dgm:spPr>
      <dgm:t>
        <a:bodyPr/>
        <a:lstStyle/>
        <a:p>
          <a:endParaRPr lang="en-US">
            <a:latin typeface="Arial" panose="020B0604020202020204" pitchFamily="34" charset="0"/>
          </a:endParaRPr>
        </a:p>
      </dgm:t>
    </dgm:pt>
    <dgm:pt modelId="{0A2E4CD8-5DE6-4E8C-8469-1948536F47E3}">
      <dgm:prSet/>
      <dgm:spPr>
        <a:solidFill>
          <a:srgbClr val="8DC63D"/>
        </a:solidFill>
        <a:ln>
          <a:noFill/>
        </a:ln>
      </dgm:spPr>
      <dgm:t>
        <a:bodyPr/>
        <a:lstStyle/>
        <a:p>
          <a:r>
            <a:rPr lang="en-US" b="1" dirty="0">
              <a:latin typeface="Arial" panose="020B0604020202020204" pitchFamily="34" charset="0"/>
            </a:rPr>
            <a:t>JAN</a:t>
          </a:r>
          <a:r>
            <a:rPr lang="en-US" dirty="0">
              <a:latin typeface="Arial" panose="020B0604020202020204" pitchFamily="34" charset="0"/>
            </a:rPr>
            <a:t> 2015</a:t>
          </a:r>
        </a:p>
      </dgm:t>
    </dgm:pt>
    <dgm:pt modelId="{9EDDFF52-E4FF-490A-9257-E1ADE55974D8}" type="parTrans" cxnId="{E93CFF04-E3B5-4A50-9F5A-EB63287BC0BE}">
      <dgm:prSet/>
      <dgm:spPr/>
      <dgm:t>
        <a:bodyPr/>
        <a:lstStyle/>
        <a:p>
          <a:endParaRPr lang="en-US">
            <a:latin typeface="Arial" panose="020B0604020202020204" pitchFamily="34" charset="0"/>
          </a:endParaRPr>
        </a:p>
      </dgm:t>
    </dgm:pt>
    <dgm:pt modelId="{2B98E6BE-CF59-4848-80D2-68B7F700E65F}" type="sibTrans" cxnId="{E93CFF04-E3B5-4A50-9F5A-EB63287BC0BE}">
      <dgm:prSet/>
      <dgm:spPr>
        <a:solidFill>
          <a:srgbClr val="05AEE8"/>
        </a:solidFill>
      </dgm:spPr>
      <dgm:t>
        <a:bodyPr/>
        <a:lstStyle/>
        <a:p>
          <a:endParaRPr lang="en-US">
            <a:latin typeface="Arial" panose="020B0604020202020204" pitchFamily="34" charset="0"/>
          </a:endParaRPr>
        </a:p>
      </dgm:t>
    </dgm:pt>
    <dgm:pt modelId="{A41575C8-4BD5-49AB-9BBE-C632489E5CF1}">
      <dgm:prSet/>
      <dgm:spPr>
        <a:solidFill>
          <a:srgbClr val="8DC63D"/>
        </a:solidFill>
        <a:ln>
          <a:noFill/>
        </a:ln>
      </dgm:spPr>
      <dgm:t>
        <a:bodyPr/>
        <a:lstStyle/>
        <a:p>
          <a:r>
            <a:rPr lang="en-US" b="1" dirty="0">
              <a:latin typeface="Arial" panose="020B0604020202020204" pitchFamily="34" charset="0"/>
            </a:rPr>
            <a:t>DEC</a:t>
          </a:r>
          <a:r>
            <a:rPr lang="en-US" dirty="0">
              <a:latin typeface="Arial" panose="020B0604020202020204" pitchFamily="34" charset="0"/>
            </a:rPr>
            <a:t> 2015</a:t>
          </a:r>
        </a:p>
      </dgm:t>
    </dgm:pt>
    <dgm:pt modelId="{2B6EEB6A-9CB5-49ED-BEA8-3F035FC67156}" type="parTrans" cxnId="{C46295C3-8AA5-4E93-BFD7-EB116EDF429A}">
      <dgm:prSet/>
      <dgm:spPr/>
      <dgm:t>
        <a:bodyPr/>
        <a:lstStyle/>
        <a:p>
          <a:endParaRPr lang="en-US">
            <a:latin typeface="Arial" panose="020B0604020202020204" pitchFamily="34" charset="0"/>
          </a:endParaRPr>
        </a:p>
      </dgm:t>
    </dgm:pt>
    <dgm:pt modelId="{A5CBDE3C-AD44-4ADE-A76B-29981962E5BC}" type="sibTrans" cxnId="{C46295C3-8AA5-4E93-BFD7-EB116EDF429A}">
      <dgm:prSet/>
      <dgm:spPr>
        <a:solidFill>
          <a:srgbClr val="05AEE8"/>
        </a:solidFill>
      </dgm:spPr>
      <dgm:t>
        <a:bodyPr/>
        <a:lstStyle/>
        <a:p>
          <a:endParaRPr lang="en-US">
            <a:latin typeface="Arial" panose="020B0604020202020204" pitchFamily="34" charset="0"/>
          </a:endParaRPr>
        </a:p>
      </dgm:t>
    </dgm:pt>
    <dgm:pt modelId="{E576E5AE-0127-44D0-81D0-03083802D296}">
      <dgm:prSet/>
      <dgm:spPr>
        <a:solidFill>
          <a:srgbClr val="05AEE8"/>
        </a:solidFill>
        <a:ln>
          <a:noFill/>
        </a:ln>
      </dgm:spPr>
      <dgm:t>
        <a:bodyPr/>
        <a:lstStyle/>
        <a:p>
          <a:r>
            <a:rPr lang="en-US" b="1" dirty="0">
              <a:latin typeface="Arial" panose="020B0604020202020204" pitchFamily="34" charset="0"/>
            </a:rPr>
            <a:t>JAN</a:t>
          </a:r>
          <a:r>
            <a:rPr lang="en-US" dirty="0">
              <a:latin typeface="Arial" panose="020B0604020202020204" pitchFamily="34" charset="0"/>
            </a:rPr>
            <a:t> 2016</a:t>
          </a:r>
        </a:p>
      </dgm:t>
    </dgm:pt>
    <dgm:pt modelId="{B6D80C03-35E7-41D3-84AE-67180A5FA044}" type="parTrans" cxnId="{C006F1A4-2E61-4A04-A842-7598D265C022}">
      <dgm:prSet/>
      <dgm:spPr/>
      <dgm:t>
        <a:bodyPr/>
        <a:lstStyle/>
        <a:p>
          <a:endParaRPr lang="en-US">
            <a:latin typeface="Arial" panose="020B0604020202020204" pitchFamily="34" charset="0"/>
          </a:endParaRPr>
        </a:p>
      </dgm:t>
    </dgm:pt>
    <dgm:pt modelId="{57AD660F-E9C0-44BA-85CB-6841D748F2FB}" type="sibTrans" cxnId="{C006F1A4-2E61-4A04-A842-7598D265C022}">
      <dgm:prSet/>
      <dgm:spPr/>
      <dgm:t>
        <a:bodyPr/>
        <a:lstStyle/>
        <a:p>
          <a:endParaRPr lang="en-US">
            <a:latin typeface="Arial" panose="020B0604020202020204" pitchFamily="34" charset="0"/>
          </a:endParaRPr>
        </a:p>
      </dgm:t>
    </dgm:pt>
    <dgm:pt modelId="{426E08BB-1D9B-43C3-965C-FC080AEF284C}">
      <dgm:prSet/>
      <dgm:spPr>
        <a:solidFill>
          <a:srgbClr val="05AEE8"/>
        </a:solidFill>
        <a:ln>
          <a:noFill/>
        </a:ln>
      </dgm:spPr>
      <dgm:t>
        <a:bodyPr/>
        <a:lstStyle/>
        <a:p>
          <a:r>
            <a:rPr lang="en-US" dirty="0">
              <a:latin typeface="Arial" panose="020B0604020202020204" pitchFamily="34" charset="0"/>
            </a:rPr>
            <a:t>JAN 2018</a:t>
          </a:r>
        </a:p>
      </dgm:t>
    </dgm:pt>
    <dgm:pt modelId="{016424A9-FF2D-4D7C-B5CE-83E564AED066}" type="parTrans" cxnId="{66EBA17A-7C89-4EB5-8B61-CB18439C7121}">
      <dgm:prSet/>
      <dgm:spPr/>
      <dgm:t>
        <a:bodyPr/>
        <a:lstStyle/>
        <a:p>
          <a:endParaRPr lang="en-US"/>
        </a:p>
      </dgm:t>
    </dgm:pt>
    <dgm:pt modelId="{867DA3BF-35CD-4E9D-90CF-665238D1C1D8}" type="sibTrans" cxnId="{66EBA17A-7C89-4EB5-8B61-CB18439C7121}">
      <dgm:prSet/>
      <dgm:spPr/>
      <dgm:t>
        <a:bodyPr/>
        <a:lstStyle/>
        <a:p>
          <a:endParaRPr lang="en-US"/>
        </a:p>
      </dgm:t>
    </dgm:pt>
    <dgm:pt modelId="{94DC58A8-7C89-4824-BDCA-E904B7A24316}">
      <dgm:prSet/>
      <dgm:spPr>
        <a:solidFill>
          <a:srgbClr val="05AEE8"/>
        </a:solidFill>
        <a:ln>
          <a:noFill/>
        </a:ln>
      </dgm:spPr>
      <dgm:t>
        <a:bodyPr/>
        <a:lstStyle/>
        <a:p>
          <a:r>
            <a:rPr lang="en-US" dirty="0">
              <a:latin typeface="Arial" panose="020B0604020202020204" pitchFamily="34" charset="0"/>
            </a:rPr>
            <a:t>DEC 2018</a:t>
          </a:r>
        </a:p>
      </dgm:t>
    </dgm:pt>
    <dgm:pt modelId="{17623BE8-8ABC-41B7-BC68-F92908EBC9A4}" type="parTrans" cxnId="{1B5F6DF5-C7F6-45E0-845C-EF6095BFB610}">
      <dgm:prSet/>
      <dgm:spPr/>
      <dgm:t>
        <a:bodyPr/>
        <a:lstStyle/>
        <a:p>
          <a:endParaRPr lang="en-US"/>
        </a:p>
      </dgm:t>
    </dgm:pt>
    <dgm:pt modelId="{B45D85FE-0149-446F-9801-109765F94E68}" type="sibTrans" cxnId="{1B5F6DF5-C7F6-45E0-845C-EF6095BFB610}">
      <dgm:prSet/>
      <dgm:spPr/>
      <dgm:t>
        <a:bodyPr/>
        <a:lstStyle/>
        <a:p>
          <a:endParaRPr lang="en-US"/>
        </a:p>
      </dgm:t>
    </dgm:pt>
    <dgm:pt modelId="{E14BC9FA-A4BD-41B4-99A6-EE6CAF240694}" type="pres">
      <dgm:prSet presAssocID="{4536DD63-CAC7-4CD6-A2BD-89DD075CC877}" presName="Name0" presStyleCnt="0">
        <dgm:presLayoutVars>
          <dgm:dir/>
          <dgm:resizeHandles val="exact"/>
        </dgm:presLayoutVars>
      </dgm:prSet>
      <dgm:spPr/>
    </dgm:pt>
    <dgm:pt modelId="{59661DF4-6E22-459B-88F8-06CAABB53F80}" type="pres">
      <dgm:prSet presAssocID="{ADC1909F-0D07-42C5-BAFD-C70B234D3780}" presName="node" presStyleLbl="node1" presStyleIdx="0" presStyleCnt="9">
        <dgm:presLayoutVars>
          <dgm:bulletEnabled val="1"/>
        </dgm:presLayoutVars>
      </dgm:prSet>
      <dgm:spPr/>
    </dgm:pt>
    <dgm:pt modelId="{CFCB4713-4CBC-49DE-AC20-B3A5FE88EAA9}" type="pres">
      <dgm:prSet presAssocID="{7C2D431C-3D0F-4361-BB2C-DF40B3FAB2F3}" presName="sibTrans" presStyleLbl="sibTrans2D1" presStyleIdx="0" presStyleCnt="8"/>
      <dgm:spPr/>
    </dgm:pt>
    <dgm:pt modelId="{C7A12176-2B18-4EAD-A18F-1917E8D54F8B}" type="pres">
      <dgm:prSet presAssocID="{7C2D431C-3D0F-4361-BB2C-DF40B3FAB2F3}" presName="connectorText" presStyleLbl="sibTrans2D1" presStyleIdx="0" presStyleCnt="8"/>
      <dgm:spPr/>
    </dgm:pt>
    <dgm:pt modelId="{B4EAD54B-AFEB-4847-BF88-F173DC8B326D}" type="pres">
      <dgm:prSet presAssocID="{4F85DD1F-FED7-4D1F-88ED-E6FF977413A5}" presName="node" presStyleLbl="node1" presStyleIdx="1" presStyleCnt="9">
        <dgm:presLayoutVars>
          <dgm:bulletEnabled val="1"/>
        </dgm:presLayoutVars>
      </dgm:prSet>
      <dgm:spPr/>
    </dgm:pt>
    <dgm:pt modelId="{484C3A8B-0364-49A0-A308-FFD487843B36}" type="pres">
      <dgm:prSet presAssocID="{4FC91291-601A-433D-AA69-0CF5D9B3438B}" presName="sibTrans" presStyleLbl="sibTrans2D1" presStyleIdx="1" presStyleCnt="8"/>
      <dgm:spPr/>
    </dgm:pt>
    <dgm:pt modelId="{92B803B7-5EA1-473A-A7BD-6E4CD484B1CB}" type="pres">
      <dgm:prSet presAssocID="{4FC91291-601A-433D-AA69-0CF5D9B3438B}" presName="connectorText" presStyleLbl="sibTrans2D1" presStyleIdx="1" presStyleCnt="8"/>
      <dgm:spPr/>
    </dgm:pt>
    <dgm:pt modelId="{A6A77EB0-7495-41FC-8AA0-E03ED2C99D7A}" type="pres">
      <dgm:prSet presAssocID="{6E34FA98-5F3F-4A01-9D24-276516DA4E52}" presName="node" presStyleLbl="node1" presStyleIdx="2" presStyleCnt="9">
        <dgm:presLayoutVars>
          <dgm:bulletEnabled val="1"/>
        </dgm:presLayoutVars>
      </dgm:prSet>
      <dgm:spPr/>
    </dgm:pt>
    <dgm:pt modelId="{69982891-D953-4B37-A724-377B9EADF02D}" type="pres">
      <dgm:prSet presAssocID="{064ACA2F-CEAF-49B1-BA92-BC396B904263}" presName="sibTrans" presStyleLbl="sibTrans2D1" presStyleIdx="2" presStyleCnt="8"/>
      <dgm:spPr/>
    </dgm:pt>
    <dgm:pt modelId="{DBB578E0-C5B7-4064-B01A-B54AA1D376BF}" type="pres">
      <dgm:prSet presAssocID="{064ACA2F-CEAF-49B1-BA92-BC396B904263}" presName="connectorText" presStyleLbl="sibTrans2D1" presStyleIdx="2" presStyleCnt="8"/>
      <dgm:spPr/>
    </dgm:pt>
    <dgm:pt modelId="{EC418AEF-A6BF-4713-9AC3-6015C30A9005}" type="pres">
      <dgm:prSet presAssocID="{6230EEFF-61B3-4B39-905F-28879CEB42B0}" presName="node" presStyleLbl="node1" presStyleIdx="3" presStyleCnt="9">
        <dgm:presLayoutVars>
          <dgm:bulletEnabled val="1"/>
        </dgm:presLayoutVars>
      </dgm:prSet>
      <dgm:spPr/>
    </dgm:pt>
    <dgm:pt modelId="{207E1DC4-9FF7-4A7B-8CA3-1E7696D22B60}" type="pres">
      <dgm:prSet presAssocID="{00C5A9B4-3629-481F-9ACA-6C0FAC83158D}" presName="sibTrans" presStyleLbl="sibTrans2D1" presStyleIdx="3" presStyleCnt="8"/>
      <dgm:spPr/>
    </dgm:pt>
    <dgm:pt modelId="{F9B22429-018A-4091-B703-86623B4BC09C}" type="pres">
      <dgm:prSet presAssocID="{00C5A9B4-3629-481F-9ACA-6C0FAC83158D}" presName="connectorText" presStyleLbl="sibTrans2D1" presStyleIdx="3" presStyleCnt="8"/>
      <dgm:spPr/>
    </dgm:pt>
    <dgm:pt modelId="{09FD38A4-AB7F-4337-98C5-77CA66E6552C}" type="pres">
      <dgm:prSet presAssocID="{0A2E4CD8-5DE6-4E8C-8469-1948536F47E3}" presName="node" presStyleLbl="node1" presStyleIdx="4" presStyleCnt="9">
        <dgm:presLayoutVars>
          <dgm:bulletEnabled val="1"/>
        </dgm:presLayoutVars>
      </dgm:prSet>
      <dgm:spPr/>
    </dgm:pt>
    <dgm:pt modelId="{DD5A26EE-93B6-4030-81A4-49187AFA8A32}" type="pres">
      <dgm:prSet presAssocID="{2B98E6BE-CF59-4848-80D2-68B7F700E65F}" presName="sibTrans" presStyleLbl="sibTrans2D1" presStyleIdx="4" presStyleCnt="8"/>
      <dgm:spPr/>
    </dgm:pt>
    <dgm:pt modelId="{E07AB952-1E26-4729-ABDE-91C6FEEB8472}" type="pres">
      <dgm:prSet presAssocID="{2B98E6BE-CF59-4848-80D2-68B7F700E65F}" presName="connectorText" presStyleLbl="sibTrans2D1" presStyleIdx="4" presStyleCnt="8"/>
      <dgm:spPr/>
    </dgm:pt>
    <dgm:pt modelId="{C3F6A974-D4E4-4313-8E8F-C8FA204ADD0A}" type="pres">
      <dgm:prSet presAssocID="{A41575C8-4BD5-49AB-9BBE-C632489E5CF1}" presName="node" presStyleLbl="node1" presStyleIdx="5" presStyleCnt="9">
        <dgm:presLayoutVars>
          <dgm:bulletEnabled val="1"/>
        </dgm:presLayoutVars>
      </dgm:prSet>
      <dgm:spPr/>
    </dgm:pt>
    <dgm:pt modelId="{CCEF7396-8EB3-4D34-AFD1-B39E4A5C7005}" type="pres">
      <dgm:prSet presAssocID="{A5CBDE3C-AD44-4ADE-A76B-29981962E5BC}" presName="sibTrans" presStyleLbl="sibTrans2D1" presStyleIdx="5" presStyleCnt="8"/>
      <dgm:spPr/>
    </dgm:pt>
    <dgm:pt modelId="{C25CF0A4-FFF6-4D64-B0E9-A49E9C4030A4}" type="pres">
      <dgm:prSet presAssocID="{A5CBDE3C-AD44-4ADE-A76B-29981962E5BC}" presName="connectorText" presStyleLbl="sibTrans2D1" presStyleIdx="5" presStyleCnt="8"/>
      <dgm:spPr/>
    </dgm:pt>
    <dgm:pt modelId="{93D0DEFC-BED0-4362-8B2D-31A30D5E2A54}" type="pres">
      <dgm:prSet presAssocID="{E576E5AE-0127-44D0-81D0-03083802D296}" presName="node" presStyleLbl="node1" presStyleIdx="6" presStyleCnt="9">
        <dgm:presLayoutVars>
          <dgm:bulletEnabled val="1"/>
        </dgm:presLayoutVars>
      </dgm:prSet>
      <dgm:spPr/>
    </dgm:pt>
    <dgm:pt modelId="{10974915-F958-4B1D-97DE-3ECCC4A65C56}" type="pres">
      <dgm:prSet presAssocID="{57AD660F-E9C0-44BA-85CB-6841D748F2FB}" presName="sibTrans" presStyleLbl="sibTrans2D1" presStyleIdx="6" presStyleCnt="8"/>
      <dgm:spPr/>
    </dgm:pt>
    <dgm:pt modelId="{355271D5-0B5D-4C17-B2C4-1F98C2DFDC3D}" type="pres">
      <dgm:prSet presAssocID="{57AD660F-E9C0-44BA-85CB-6841D748F2FB}" presName="connectorText" presStyleLbl="sibTrans2D1" presStyleIdx="6" presStyleCnt="8"/>
      <dgm:spPr/>
    </dgm:pt>
    <dgm:pt modelId="{C07845BA-0C29-4304-BB4E-07FAB7B28D0E}" type="pres">
      <dgm:prSet presAssocID="{426E08BB-1D9B-43C3-965C-FC080AEF284C}" presName="node" presStyleLbl="node1" presStyleIdx="7" presStyleCnt="9">
        <dgm:presLayoutVars>
          <dgm:bulletEnabled val="1"/>
        </dgm:presLayoutVars>
      </dgm:prSet>
      <dgm:spPr/>
    </dgm:pt>
    <dgm:pt modelId="{9E8D0A31-1379-446C-9A77-BCD22E3F5142}" type="pres">
      <dgm:prSet presAssocID="{867DA3BF-35CD-4E9D-90CF-665238D1C1D8}" presName="sibTrans" presStyleLbl="sibTrans2D1" presStyleIdx="7" presStyleCnt="8"/>
      <dgm:spPr/>
    </dgm:pt>
    <dgm:pt modelId="{CA84A729-3675-4A1D-8F0C-44E783E1C65F}" type="pres">
      <dgm:prSet presAssocID="{867DA3BF-35CD-4E9D-90CF-665238D1C1D8}" presName="connectorText" presStyleLbl="sibTrans2D1" presStyleIdx="7" presStyleCnt="8"/>
      <dgm:spPr/>
    </dgm:pt>
    <dgm:pt modelId="{F0356F9F-6596-4981-A23A-9466F0439473}" type="pres">
      <dgm:prSet presAssocID="{94DC58A8-7C89-4824-BDCA-E904B7A24316}" presName="node" presStyleLbl="node1" presStyleIdx="8" presStyleCnt="9">
        <dgm:presLayoutVars>
          <dgm:bulletEnabled val="1"/>
        </dgm:presLayoutVars>
      </dgm:prSet>
      <dgm:spPr/>
    </dgm:pt>
  </dgm:ptLst>
  <dgm:cxnLst>
    <dgm:cxn modelId="{DDF6BE04-215E-42A8-9662-234A8F8CC03F}" type="presOf" srcId="{2B98E6BE-CF59-4848-80D2-68B7F700E65F}" destId="{E07AB952-1E26-4729-ABDE-91C6FEEB8472}" srcOrd="1" destOrd="0" presId="urn:microsoft.com/office/officeart/2005/8/layout/process1"/>
    <dgm:cxn modelId="{E93CFF04-E3B5-4A50-9F5A-EB63287BC0BE}" srcId="{4536DD63-CAC7-4CD6-A2BD-89DD075CC877}" destId="{0A2E4CD8-5DE6-4E8C-8469-1948536F47E3}" srcOrd="4" destOrd="0" parTransId="{9EDDFF52-E4FF-490A-9257-E1ADE55974D8}" sibTransId="{2B98E6BE-CF59-4848-80D2-68B7F700E65F}"/>
    <dgm:cxn modelId="{B013A307-9F6F-4E04-A387-88FF9499EB5E}" type="presOf" srcId="{867DA3BF-35CD-4E9D-90CF-665238D1C1D8}" destId="{CA84A729-3675-4A1D-8F0C-44E783E1C65F}" srcOrd="1" destOrd="0" presId="urn:microsoft.com/office/officeart/2005/8/layout/process1"/>
    <dgm:cxn modelId="{A4F65711-B820-47B3-8125-50EE97971659}" srcId="{4536DD63-CAC7-4CD6-A2BD-89DD075CC877}" destId="{ADC1909F-0D07-42C5-BAFD-C70B234D3780}" srcOrd="0" destOrd="0" parTransId="{11EAD408-94ED-49F4-8DA2-7FC555C4A364}" sibTransId="{7C2D431C-3D0F-4361-BB2C-DF40B3FAB2F3}"/>
    <dgm:cxn modelId="{925F0315-212E-4590-9C30-EA8700C56AF5}" type="presOf" srcId="{064ACA2F-CEAF-49B1-BA92-BC396B904263}" destId="{69982891-D953-4B37-A724-377B9EADF02D}" srcOrd="0" destOrd="0" presId="urn:microsoft.com/office/officeart/2005/8/layout/process1"/>
    <dgm:cxn modelId="{0A5EF224-F2B1-43D9-BCB6-1096C9F91128}" type="presOf" srcId="{4536DD63-CAC7-4CD6-A2BD-89DD075CC877}" destId="{E14BC9FA-A4BD-41B4-99A6-EE6CAF240694}" srcOrd="0" destOrd="0" presId="urn:microsoft.com/office/officeart/2005/8/layout/process1"/>
    <dgm:cxn modelId="{3D087762-DD25-4305-899D-6AAF7F368876}" type="presOf" srcId="{00C5A9B4-3629-481F-9ACA-6C0FAC83158D}" destId="{F9B22429-018A-4091-B703-86623B4BC09C}" srcOrd="1" destOrd="0" presId="urn:microsoft.com/office/officeart/2005/8/layout/process1"/>
    <dgm:cxn modelId="{77FDE963-04C7-4017-93AA-6505D7048E55}" type="presOf" srcId="{6230EEFF-61B3-4B39-905F-28879CEB42B0}" destId="{EC418AEF-A6BF-4713-9AC3-6015C30A9005}" srcOrd="0" destOrd="0" presId="urn:microsoft.com/office/officeart/2005/8/layout/process1"/>
    <dgm:cxn modelId="{6219B765-140E-48F7-B2EC-1275CB8466D2}" type="presOf" srcId="{E576E5AE-0127-44D0-81D0-03083802D296}" destId="{93D0DEFC-BED0-4362-8B2D-31A30D5E2A54}" srcOrd="0" destOrd="0" presId="urn:microsoft.com/office/officeart/2005/8/layout/process1"/>
    <dgm:cxn modelId="{36D4CB68-2BD0-4A1C-84C2-BE126F9773F7}" srcId="{4536DD63-CAC7-4CD6-A2BD-89DD075CC877}" destId="{6E34FA98-5F3F-4A01-9D24-276516DA4E52}" srcOrd="2" destOrd="0" parTransId="{F7695D35-209D-4CE4-8FE2-CE54177A539D}" sibTransId="{064ACA2F-CEAF-49B1-BA92-BC396B904263}"/>
    <dgm:cxn modelId="{D422EB73-4260-4CD5-9628-D42CA048B710}" type="presOf" srcId="{4FC91291-601A-433D-AA69-0CF5D9B3438B}" destId="{484C3A8B-0364-49A0-A308-FFD487843B36}" srcOrd="0" destOrd="0" presId="urn:microsoft.com/office/officeart/2005/8/layout/process1"/>
    <dgm:cxn modelId="{17FA9D57-915A-4723-8491-2771C2FBD3E3}" type="presOf" srcId="{4F85DD1F-FED7-4D1F-88ED-E6FF977413A5}" destId="{B4EAD54B-AFEB-4847-BF88-F173DC8B326D}" srcOrd="0" destOrd="0" presId="urn:microsoft.com/office/officeart/2005/8/layout/process1"/>
    <dgm:cxn modelId="{66EBA17A-7C89-4EB5-8B61-CB18439C7121}" srcId="{4536DD63-CAC7-4CD6-A2BD-89DD075CC877}" destId="{426E08BB-1D9B-43C3-965C-FC080AEF284C}" srcOrd="7" destOrd="0" parTransId="{016424A9-FF2D-4D7C-B5CE-83E564AED066}" sibTransId="{867DA3BF-35CD-4E9D-90CF-665238D1C1D8}"/>
    <dgm:cxn modelId="{B8319C7C-5D7B-43A9-8D3E-DC68127EE56B}" type="presOf" srcId="{94DC58A8-7C89-4824-BDCA-E904B7A24316}" destId="{F0356F9F-6596-4981-A23A-9466F0439473}" srcOrd="0" destOrd="0" presId="urn:microsoft.com/office/officeart/2005/8/layout/process1"/>
    <dgm:cxn modelId="{4D33108F-CF34-4E44-9ABA-6EEB10901D0C}" type="presOf" srcId="{0A2E4CD8-5DE6-4E8C-8469-1948536F47E3}" destId="{09FD38A4-AB7F-4337-98C5-77CA66E6552C}" srcOrd="0" destOrd="0" presId="urn:microsoft.com/office/officeart/2005/8/layout/process1"/>
    <dgm:cxn modelId="{2737EA8F-E33F-4184-A0C0-8EC83EE5906D}" type="presOf" srcId="{426E08BB-1D9B-43C3-965C-FC080AEF284C}" destId="{C07845BA-0C29-4304-BB4E-07FAB7B28D0E}" srcOrd="0" destOrd="0" presId="urn:microsoft.com/office/officeart/2005/8/layout/process1"/>
    <dgm:cxn modelId="{22AA7895-09E9-4AB0-811A-C6E521FE394F}" type="presOf" srcId="{A41575C8-4BD5-49AB-9BBE-C632489E5CF1}" destId="{C3F6A974-D4E4-4313-8E8F-C8FA204ADD0A}" srcOrd="0" destOrd="0" presId="urn:microsoft.com/office/officeart/2005/8/layout/process1"/>
    <dgm:cxn modelId="{C006F1A4-2E61-4A04-A842-7598D265C022}" srcId="{4536DD63-CAC7-4CD6-A2BD-89DD075CC877}" destId="{E576E5AE-0127-44D0-81D0-03083802D296}" srcOrd="6" destOrd="0" parTransId="{B6D80C03-35E7-41D3-84AE-67180A5FA044}" sibTransId="{57AD660F-E9C0-44BA-85CB-6841D748F2FB}"/>
    <dgm:cxn modelId="{E244B4AC-727C-4C78-BB82-4AE6EB791590}" type="presOf" srcId="{ADC1909F-0D07-42C5-BAFD-C70B234D3780}" destId="{59661DF4-6E22-459B-88F8-06CAABB53F80}" srcOrd="0" destOrd="0" presId="urn:microsoft.com/office/officeart/2005/8/layout/process1"/>
    <dgm:cxn modelId="{8A8E32B4-A638-47A9-B593-FF0F96F570DC}" type="presOf" srcId="{57AD660F-E9C0-44BA-85CB-6841D748F2FB}" destId="{355271D5-0B5D-4C17-B2C4-1F98C2DFDC3D}" srcOrd="1" destOrd="0" presId="urn:microsoft.com/office/officeart/2005/8/layout/process1"/>
    <dgm:cxn modelId="{E8016ABF-EFBA-4F92-903E-EEEFC465847C}" type="presOf" srcId="{7C2D431C-3D0F-4361-BB2C-DF40B3FAB2F3}" destId="{C7A12176-2B18-4EAD-A18F-1917E8D54F8B}" srcOrd="1" destOrd="0" presId="urn:microsoft.com/office/officeart/2005/8/layout/process1"/>
    <dgm:cxn modelId="{803603C0-305F-4654-999D-9863C56643E7}" type="presOf" srcId="{A5CBDE3C-AD44-4ADE-A76B-29981962E5BC}" destId="{CCEF7396-8EB3-4D34-AFD1-B39E4A5C7005}" srcOrd="0" destOrd="0" presId="urn:microsoft.com/office/officeart/2005/8/layout/process1"/>
    <dgm:cxn modelId="{E5DC54C3-A173-4491-BA1A-6C12060F7A1C}" type="presOf" srcId="{7C2D431C-3D0F-4361-BB2C-DF40B3FAB2F3}" destId="{CFCB4713-4CBC-49DE-AC20-B3A5FE88EAA9}" srcOrd="0" destOrd="0" presId="urn:microsoft.com/office/officeart/2005/8/layout/process1"/>
    <dgm:cxn modelId="{C46295C3-8AA5-4E93-BFD7-EB116EDF429A}" srcId="{4536DD63-CAC7-4CD6-A2BD-89DD075CC877}" destId="{A41575C8-4BD5-49AB-9BBE-C632489E5CF1}" srcOrd="5" destOrd="0" parTransId="{2B6EEB6A-9CB5-49ED-BEA8-3F035FC67156}" sibTransId="{A5CBDE3C-AD44-4ADE-A76B-29981962E5BC}"/>
    <dgm:cxn modelId="{6F1FE7C8-C1A9-4A77-9680-37491D7DD848}" srcId="{4536DD63-CAC7-4CD6-A2BD-89DD075CC877}" destId="{4F85DD1F-FED7-4D1F-88ED-E6FF977413A5}" srcOrd="1" destOrd="0" parTransId="{718B7219-DEC4-4F5A-92C4-F1F848FF3F50}" sibTransId="{4FC91291-601A-433D-AA69-0CF5D9B3438B}"/>
    <dgm:cxn modelId="{B9F53ACB-231D-4176-B3CA-09A7AA9271F6}" type="presOf" srcId="{064ACA2F-CEAF-49B1-BA92-BC396B904263}" destId="{DBB578E0-C5B7-4064-B01A-B54AA1D376BF}" srcOrd="1" destOrd="0" presId="urn:microsoft.com/office/officeart/2005/8/layout/process1"/>
    <dgm:cxn modelId="{298E1ACC-7015-4419-AD11-B73144C33845}" type="presOf" srcId="{57AD660F-E9C0-44BA-85CB-6841D748F2FB}" destId="{10974915-F958-4B1D-97DE-3ECCC4A65C56}" srcOrd="0" destOrd="0" presId="urn:microsoft.com/office/officeart/2005/8/layout/process1"/>
    <dgm:cxn modelId="{619A90D3-9BB8-44D7-91BC-D2A1ACA26226}" type="presOf" srcId="{867DA3BF-35CD-4E9D-90CF-665238D1C1D8}" destId="{9E8D0A31-1379-446C-9A77-BCD22E3F5142}" srcOrd="0" destOrd="0" presId="urn:microsoft.com/office/officeart/2005/8/layout/process1"/>
    <dgm:cxn modelId="{8FF9B1DB-1820-40F1-9D19-08B24AF040AD}" type="presOf" srcId="{4FC91291-601A-433D-AA69-0CF5D9B3438B}" destId="{92B803B7-5EA1-473A-A7BD-6E4CD484B1CB}" srcOrd="1" destOrd="0" presId="urn:microsoft.com/office/officeart/2005/8/layout/process1"/>
    <dgm:cxn modelId="{A3EDFCE6-5324-40E4-8272-E8FE81ED9FE4}" type="presOf" srcId="{A5CBDE3C-AD44-4ADE-A76B-29981962E5BC}" destId="{C25CF0A4-FFF6-4D64-B0E9-A49E9C4030A4}" srcOrd="1" destOrd="0" presId="urn:microsoft.com/office/officeart/2005/8/layout/process1"/>
    <dgm:cxn modelId="{FBD692F3-B7B9-4736-82E1-8C28B1F14C26}" srcId="{4536DD63-CAC7-4CD6-A2BD-89DD075CC877}" destId="{6230EEFF-61B3-4B39-905F-28879CEB42B0}" srcOrd="3" destOrd="0" parTransId="{EB097E95-2174-4819-81E4-E77567AAC30B}" sibTransId="{00C5A9B4-3629-481F-9ACA-6C0FAC83158D}"/>
    <dgm:cxn modelId="{1B5F6DF5-C7F6-45E0-845C-EF6095BFB610}" srcId="{4536DD63-CAC7-4CD6-A2BD-89DD075CC877}" destId="{94DC58A8-7C89-4824-BDCA-E904B7A24316}" srcOrd="8" destOrd="0" parTransId="{17623BE8-8ABC-41B7-BC68-F92908EBC9A4}" sibTransId="{B45D85FE-0149-446F-9801-109765F94E68}"/>
    <dgm:cxn modelId="{05F168F8-2945-4A65-8D4C-C8762A6533ED}" type="presOf" srcId="{2B98E6BE-CF59-4848-80D2-68B7F700E65F}" destId="{DD5A26EE-93B6-4030-81A4-49187AFA8A32}" srcOrd="0" destOrd="0" presId="urn:microsoft.com/office/officeart/2005/8/layout/process1"/>
    <dgm:cxn modelId="{7FB7D8F8-1EC1-4055-85BE-203163CCB0AF}" type="presOf" srcId="{00C5A9B4-3629-481F-9ACA-6C0FAC83158D}" destId="{207E1DC4-9FF7-4A7B-8CA3-1E7696D22B60}" srcOrd="0" destOrd="0" presId="urn:microsoft.com/office/officeart/2005/8/layout/process1"/>
    <dgm:cxn modelId="{D99CE1FB-544E-4631-966A-4125BF248D3A}" type="presOf" srcId="{6E34FA98-5F3F-4A01-9D24-276516DA4E52}" destId="{A6A77EB0-7495-41FC-8AA0-E03ED2C99D7A}" srcOrd="0" destOrd="0" presId="urn:microsoft.com/office/officeart/2005/8/layout/process1"/>
    <dgm:cxn modelId="{3E8EBD5E-8D4A-49BE-BC28-3BB35AE98BFF}" type="presParOf" srcId="{E14BC9FA-A4BD-41B4-99A6-EE6CAF240694}" destId="{59661DF4-6E22-459B-88F8-06CAABB53F80}" srcOrd="0" destOrd="0" presId="urn:microsoft.com/office/officeart/2005/8/layout/process1"/>
    <dgm:cxn modelId="{143AFD4A-C3E6-4AA8-8D60-5FAFC12F0A08}" type="presParOf" srcId="{E14BC9FA-A4BD-41B4-99A6-EE6CAF240694}" destId="{CFCB4713-4CBC-49DE-AC20-B3A5FE88EAA9}" srcOrd="1" destOrd="0" presId="urn:microsoft.com/office/officeart/2005/8/layout/process1"/>
    <dgm:cxn modelId="{AAE4BA4A-8D9C-4966-A523-DC77CE3E6EED}" type="presParOf" srcId="{CFCB4713-4CBC-49DE-AC20-B3A5FE88EAA9}" destId="{C7A12176-2B18-4EAD-A18F-1917E8D54F8B}" srcOrd="0" destOrd="0" presId="urn:microsoft.com/office/officeart/2005/8/layout/process1"/>
    <dgm:cxn modelId="{17DD7D55-3DDF-4598-AAEB-5B0C16F38856}" type="presParOf" srcId="{E14BC9FA-A4BD-41B4-99A6-EE6CAF240694}" destId="{B4EAD54B-AFEB-4847-BF88-F173DC8B326D}" srcOrd="2" destOrd="0" presId="urn:microsoft.com/office/officeart/2005/8/layout/process1"/>
    <dgm:cxn modelId="{F976EF7C-B2B9-47C5-93B2-91E7A7BB4415}" type="presParOf" srcId="{E14BC9FA-A4BD-41B4-99A6-EE6CAF240694}" destId="{484C3A8B-0364-49A0-A308-FFD487843B36}" srcOrd="3" destOrd="0" presId="urn:microsoft.com/office/officeart/2005/8/layout/process1"/>
    <dgm:cxn modelId="{A021B1CA-B84F-4226-9102-2CA30F3525C1}" type="presParOf" srcId="{484C3A8B-0364-49A0-A308-FFD487843B36}" destId="{92B803B7-5EA1-473A-A7BD-6E4CD484B1CB}" srcOrd="0" destOrd="0" presId="urn:microsoft.com/office/officeart/2005/8/layout/process1"/>
    <dgm:cxn modelId="{56F02506-D04E-4619-ABE1-EA2DF1C4F96E}" type="presParOf" srcId="{E14BC9FA-A4BD-41B4-99A6-EE6CAF240694}" destId="{A6A77EB0-7495-41FC-8AA0-E03ED2C99D7A}" srcOrd="4" destOrd="0" presId="urn:microsoft.com/office/officeart/2005/8/layout/process1"/>
    <dgm:cxn modelId="{ABC491D7-7840-485A-AC2A-97FB5E17877F}" type="presParOf" srcId="{E14BC9FA-A4BD-41B4-99A6-EE6CAF240694}" destId="{69982891-D953-4B37-A724-377B9EADF02D}" srcOrd="5" destOrd="0" presId="urn:microsoft.com/office/officeart/2005/8/layout/process1"/>
    <dgm:cxn modelId="{C3B27138-0E0A-4BAD-9571-E28A7D250618}" type="presParOf" srcId="{69982891-D953-4B37-A724-377B9EADF02D}" destId="{DBB578E0-C5B7-4064-B01A-B54AA1D376BF}" srcOrd="0" destOrd="0" presId="urn:microsoft.com/office/officeart/2005/8/layout/process1"/>
    <dgm:cxn modelId="{7794321D-553A-457D-9522-A1F4879FBE52}" type="presParOf" srcId="{E14BC9FA-A4BD-41B4-99A6-EE6CAF240694}" destId="{EC418AEF-A6BF-4713-9AC3-6015C30A9005}" srcOrd="6" destOrd="0" presId="urn:microsoft.com/office/officeart/2005/8/layout/process1"/>
    <dgm:cxn modelId="{8113CE73-76BA-49CA-BCB5-D160C53B96E7}" type="presParOf" srcId="{E14BC9FA-A4BD-41B4-99A6-EE6CAF240694}" destId="{207E1DC4-9FF7-4A7B-8CA3-1E7696D22B60}" srcOrd="7" destOrd="0" presId="urn:microsoft.com/office/officeart/2005/8/layout/process1"/>
    <dgm:cxn modelId="{2E382E18-5F22-409D-95E2-B0AAC065D9BB}" type="presParOf" srcId="{207E1DC4-9FF7-4A7B-8CA3-1E7696D22B60}" destId="{F9B22429-018A-4091-B703-86623B4BC09C}" srcOrd="0" destOrd="0" presId="urn:microsoft.com/office/officeart/2005/8/layout/process1"/>
    <dgm:cxn modelId="{1B75BB9B-6154-4553-A83A-4E28AA7BC165}" type="presParOf" srcId="{E14BC9FA-A4BD-41B4-99A6-EE6CAF240694}" destId="{09FD38A4-AB7F-4337-98C5-77CA66E6552C}" srcOrd="8" destOrd="0" presId="urn:microsoft.com/office/officeart/2005/8/layout/process1"/>
    <dgm:cxn modelId="{052DB071-81BD-4250-99FC-30198FFFF68E}" type="presParOf" srcId="{E14BC9FA-A4BD-41B4-99A6-EE6CAF240694}" destId="{DD5A26EE-93B6-4030-81A4-49187AFA8A32}" srcOrd="9" destOrd="0" presId="urn:microsoft.com/office/officeart/2005/8/layout/process1"/>
    <dgm:cxn modelId="{A343107F-538A-4B2B-8F76-C91BF2683D33}" type="presParOf" srcId="{DD5A26EE-93B6-4030-81A4-49187AFA8A32}" destId="{E07AB952-1E26-4729-ABDE-91C6FEEB8472}" srcOrd="0" destOrd="0" presId="urn:microsoft.com/office/officeart/2005/8/layout/process1"/>
    <dgm:cxn modelId="{B60EB3C4-EB43-432A-91BA-02EE577C5B8C}" type="presParOf" srcId="{E14BC9FA-A4BD-41B4-99A6-EE6CAF240694}" destId="{C3F6A974-D4E4-4313-8E8F-C8FA204ADD0A}" srcOrd="10" destOrd="0" presId="urn:microsoft.com/office/officeart/2005/8/layout/process1"/>
    <dgm:cxn modelId="{84597895-7C1E-44E5-8526-8FC728334D0D}" type="presParOf" srcId="{E14BC9FA-A4BD-41B4-99A6-EE6CAF240694}" destId="{CCEF7396-8EB3-4D34-AFD1-B39E4A5C7005}" srcOrd="11" destOrd="0" presId="urn:microsoft.com/office/officeart/2005/8/layout/process1"/>
    <dgm:cxn modelId="{66E77E72-217E-4E00-B063-33B8820CD3CB}" type="presParOf" srcId="{CCEF7396-8EB3-4D34-AFD1-B39E4A5C7005}" destId="{C25CF0A4-FFF6-4D64-B0E9-A49E9C4030A4}" srcOrd="0" destOrd="0" presId="urn:microsoft.com/office/officeart/2005/8/layout/process1"/>
    <dgm:cxn modelId="{7FA1C585-A166-4F02-B18E-959F0BA95A8A}" type="presParOf" srcId="{E14BC9FA-A4BD-41B4-99A6-EE6CAF240694}" destId="{93D0DEFC-BED0-4362-8B2D-31A30D5E2A54}" srcOrd="12" destOrd="0" presId="urn:microsoft.com/office/officeart/2005/8/layout/process1"/>
    <dgm:cxn modelId="{95C42871-3B47-4989-B3A0-048F42D4A818}" type="presParOf" srcId="{E14BC9FA-A4BD-41B4-99A6-EE6CAF240694}" destId="{10974915-F958-4B1D-97DE-3ECCC4A65C56}" srcOrd="13" destOrd="0" presId="urn:microsoft.com/office/officeart/2005/8/layout/process1"/>
    <dgm:cxn modelId="{54FF462E-E6EA-4A99-843A-B697EBD3227A}" type="presParOf" srcId="{10974915-F958-4B1D-97DE-3ECCC4A65C56}" destId="{355271D5-0B5D-4C17-B2C4-1F98C2DFDC3D}" srcOrd="0" destOrd="0" presId="urn:microsoft.com/office/officeart/2005/8/layout/process1"/>
    <dgm:cxn modelId="{33C8FF29-8EA4-4CD3-9C5B-C1C3A1FF24AE}" type="presParOf" srcId="{E14BC9FA-A4BD-41B4-99A6-EE6CAF240694}" destId="{C07845BA-0C29-4304-BB4E-07FAB7B28D0E}" srcOrd="14" destOrd="0" presId="urn:microsoft.com/office/officeart/2005/8/layout/process1"/>
    <dgm:cxn modelId="{D05FCA19-7537-4335-A29B-BD6945A9C986}" type="presParOf" srcId="{E14BC9FA-A4BD-41B4-99A6-EE6CAF240694}" destId="{9E8D0A31-1379-446C-9A77-BCD22E3F5142}" srcOrd="15" destOrd="0" presId="urn:microsoft.com/office/officeart/2005/8/layout/process1"/>
    <dgm:cxn modelId="{8BDD7D2B-9632-4BAC-959F-794A05A33283}" type="presParOf" srcId="{9E8D0A31-1379-446C-9A77-BCD22E3F5142}" destId="{CA84A729-3675-4A1D-8F0C-44E783E1C65F}" srcOrd="0" destOrd="0" presId="urn:microsoft.com/office/officeart/2005/8/layout/process1"/>
    <dgm:cxn modelId="{172713B9-4F81-4830-942A-1F2B1F0A7963}" type="presParOf" srcId="{E14BC9FA-A4BD-41B4-99A6-EE6CAF240694}" destId="{F0356F9F-6596-4981-A23A-9466F0439473}" srcOrd="1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61DF4-6E22-459B-88F8-06CAABB53F80}">
      <dsp:nvSpPr>
        <dsp:cNvPr id="0" name=""/>
        <dsp:cNvSpPr/>
      </dsp:nvSpPr>
      <dsp:spPr>
        <a:xfrm>
          <a:off x="3922" y="2373264"/>
          <a:ext cx="907527" cy="672137"/>
        </a:xfrm>
        <a:prstGeom prst="roundRect">
          <a:avLst>
            <a:gd name="adj" fmla="val 10000"/>
          </a:avLst>
        </a:prstGeom>
        <a:solidFill>
          <a:srgbClr val="05AEE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</a:rPr>
            <a:t>AUG</a:t>
          </a:r>
          <a:r>
            <a:rPr lang="en-US" sz="1800" kern="1200" dirty="0">
              <a:latin typeface="Arial" panose="020B0604020202020204" pitchFamily="34" charset="0"/>
            </a:rPr>
            <a:t> 2013</a:t>
          </a:r>
        </a:p>
      </dsp:txBody>
      <dsp:txXfrm>
        <a:off x="23608" y="2392950"/>
        <a:ext cx="868155" cy="632765"/>
      </dsp:txXfrm>
    </dsp:sp>
    <dsp:sp modelId="{CFCB4713-4CBC-49DE-AC20-B3A5FE88EAA9}">
      <dsp:nvSpPr>
        <dsp:cNvPr id="0" name=""/>
        <dsp:cNvSpPr/>
      </dsp:nvSpPr>
      <dsp:spPr>
        <a:xfrm>
          <a:off x="1002202" y="2596800"/>
          <a:ext cx="192395" cy="225066"/>
        </a:xfrm>
        <a:prstGeom prst="rightArrow">
          <a:avLst>
            <a:gd name="adj1" fmla="val 60000"/>
            <a:gd name="adj2" fmla="val 50000"/>
          </a:avLst>
        </a:prstGeom>
        <a:solidFill>
          <a:srgbClr val="05AEE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</a:endParaRPr>
        </a:p>
      </dsp:txBody>
      <dsp:txXfrm>
        <a:off x="1002202" y="2641813"/>
        <a:ext cx="134677" cy="135040"/>
      </dsp:txXfrm>
    </dsp:sp>
    <dsp:sp modelId="{B4EAD54B-AFEB-4847-BF88-F173DC8B326D}">
      <dsp:nvSpPr>
        <dsp:cNvPr id="0" name=""/>
        <dsp:cNvSpPr/>
      </dsp:nvSpPr>
      <dsp:spPr>
        <a:xfrm>
          <a:off x="1274460" y="2373264"/>
          <a:ext cx="907527" cy="672137"/>
        </a:xfrm>
        <a:prstGeom prst="roundRect">
          <a:avLst>
            <a:gd name="adj" fmla="val 10000"/>
          </a:avLst>
        </a:prstGeom>
        <a:solidFill>
          <a:srgbClr val="F4611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</a:rPr>
            <a:t>MAY</a:t>
          </a:r>
          <a:r>
            <a:rPr lang="en-US" sz="1800" kern="1200" dirty="0">
              <a:latin typeface="Arial" panose="020B0604020202020204" pitchFamily="34" charset="0"/>
            </a:rPr>
            <a:t> 2014</a:t>
          </a:r>
        </a:p>
      </dsp:txBody>
      <dsp:txXfrm>
        <a:off x="1294146" y="2392950"/>
        <a:ext cx="868155" cy="632765"/>
      </dsp:txXfrm>
    </dsp:sp>
    <dsp:sp modelId="{484C3A8B-0364-49A0-A308-FFD487843B36}">
      <dsp:nvSpPr>
        <dsp:cNvPr id="0" name=""/>
        <dsp:cNvSpPr/>
      </dsp:nvSpPr>
      <dsp:spPr>
        <a:xfrm>
          <a:off x="2272740" y="2596800"/>
          <a:ext cx="192395" cy="225066"/>
        </a:xfrm>
        <a:prstGeom prst="rightArrow">
          <a:avLst>
            <a:gd name="adj1" fmla="val 60000"/>
            <a:gd name="adj2" fmla="val 50000"/>
          </a:avLst>
        </a:prstGeom>
        <a:solidFill>
          <a:srgbClr val="05AEE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</a:endParaRPr>
        </a:p>
      </dsp:txBody>
      <dsp:txXfrm>
        <a:off x="2272740" y="2641813"/>
        <a:ext cx="134677" cy="135040"/>
      </dsp:txXfrm>
    </dsp:sp>
    <dsp:sp modelId="{A6A77EB0-7495-41FC-8AA0-E03ED2C99D7A}">
      <dsp:nvSpPr>
        <dsp:cNvPr id="0" name=""/>
        <dsp:cNvSpPr/>
      </dsp:nvSpPr>
      <dsp:spPr>
        <a:xfrm>
          <a:off x="2544998" y="2373264"/>
          <a:ext cx="907527" cy="672137"/>
        </a:xfrm>
        <a:prstGeom prst="roundRect">
          <a:avLst>
            <a:gd name="adj" fmla="val 10000"/>
          </a:avLst>
        </a:prstGeom>
        <a:solidFill>
          <a:srgbClr val="F4611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</a:rPr>
            <a:t>JUN</a:t>
          </a:r>
          <a:r>
            <a:rPr lang="en-US" sz="1800" kern="1200" dirty="0">
              <a:latin typeface="Arial" panose="020B0604020202020204" pitchFamily="34" charset="0"/>
            </a:rPr>
            <a:t> 2014</a:t>
          </a:r>
        </a:p>
      </dsp:txBody>
      <dsp:txXfrm>
        <a:off x="2564684" y="2392950"/>
        <a:ext cx="868155" cy="632765"/>
      </dsp:txXfrm>
    </dsp:sp>
    <dsp:sp modelId="{69982891-D953-4B37-A724-377B9EADF02D}">
      <dsp:nvSpPr>
        <dsp:cNvPr id="0" name=""/>
        <dsp:cNvSpPr/>
      </dsp:nvSpPr>
      <dsp:spPr>
        <a:xfrm>
          <a:off x="3543278" y="2596800"/>
          <a:ext cx="192395" cy="225066"/>
        </a:xfrm>
        <a:prstGeom prst="rightArrow">
          <a:avLst>
            <a:gd name="adj1" fmla="val 60000"/>
            <a:gd name="adj2" fmla="val 50000"/>
          </a:avLst>
        </a:prstGeom>
        <a:solidFill>
          <a:srgbClr val="05AEE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</a:endParaRPr>
        </a:p>
      </dsp:txBody>
      <dsp:txXfrm>
        <a:off x="3543278" y="2641813"/>
        <a:ext cx="134677" cy="135040"/>
      </dsp:txXfrm>
    </dsp:sp>
    <dsp:sp modelId="{EC418AEF-A6BF-4713-9AC3-6015C30A9005}">
      <dsp:nvSpPr>
        <dsp:cNvPr id="0" name=""/>
        <dsp:cNvSpPr/>
      </dsp:nvSpPr>
      <dsp:spPr>
        <a:xfrm>
          <a:off x="3815536" y="2373264"/>
          <a:ext cx="907527" cy="672137"/>
        </a:xfrm>
        <a:prstGeom prst="roundRect">
          <a:avLst>
            <a:gd name="adj" fmla="val 10000"/>
          </a:avLst>
        </a:prstGeom>
        <a:solidFill>
          <a:srgbClr val="F4611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</a:rPr>
            <a:t>DEC</a:t>
          </a:r>
          <a:r>
            <a:rPr lang="en-US" sz="1800" kern="1200" dirty="0">
              <a:latin typeface="Arial" panose="020B0604020202020204" pitchFamily="34" charset="0"/>
            </a:rPr>
            <a:t> 2014</a:t>
          </a:r>
        </a:p>
      </dsp:txBody>
      <dsp:txXfrm>
        <a:off x="3835222" y="2392950"/>
        <a:ext cx="868155" cy="632765"/>
      </dsp:txXfrm>
    </dsp:sp>
    <dsp:sp modelId="{207E1DC4-9FF7-4A7B-8CA3-1E7696D22B60}">
      <dsp:nvSpPr>
        <dsp:cNvPr id="0" name=""/>
        <dsp:cNvSpPr/>
      </dsp:nvSpPr>
      <dsp:spPr>
        <a:xfrm>
          <a:off x="4813816" y="2596800"/>
          <a:ext cx="192395" cy="225066"/>
        </a:xfrm>
        <a:prstGeom prst="rightArrow">
          <a:avLst>
            <a:gd name="adj1" fmla="val 60000"/>
            <a:gd name="adj2" fmla="val 50000"/>
          </a:avLst>
        </a:prstGeom>
        <a:solidFill>
          <a:srgbClr val="05AEE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</a:endParaRPr>
        </a:p>
      </dsp:txBody>
      <dsp:txXfrm>
        <a:off x="4813816" y="2641813"/>
        <a:ext cx="134677" cy="135040"/>
      </dsp:txXfrm>
    </dsp:sp>
    <dsp:sp modelId="{09FD38A4-AB7F-4337-98C5-77CA66E6552C}">
      <dsp:nvSpPr>
        <dsp:cNvPr id="0" name=""/>
        <dsp:cNvSpPr/>
      </dsp:nvSpPr>
      <dsp:spPr>
        <a:xfrm>
          <a:off x="5086074" y="2373264"/>
          <a:ext cx="907527" cy="672137"/>
        </a:xfrm>
        <a:prstGeom prst="roundRect">
          <a:avLst>
            <a:gd name="adj" fmla="val 10000"/>
          </a:avLst>
        </a:prstGeom>
        <a:solidFill>
          <a:srgbClr val="8DC63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</a:rPr>
            <a:t>JAN</a:t>
          </a:r>
          <a:r>
            <a:rPr lang="en-US" sz="1800" kern="1200" dirty="0">
              <a:latin typeface="Arial" panose="020B0604020202020204" pitchFamily="34" charset="0"/>
            </a:rPr>
            <a:t> 2015</a:t>
          </a:r>
        </a:p>
      </dsp:txBody>
      <dsp:txXfrm>
        <a:off x="5105760" y="2392950"/>
        <a:ext cx="868155" cy="632765"/>
      </dsp:txXfrm>
    </dsp:sp>
    <dsp:sp modelId="{DD5A26EE-93B6-4030-81A4-49187AFA8A32}">
      <dsp:nvSpPr>
        <dsp:cNvPr id="0" name=""/>
        <dsp:cNvSpPr/>
      </dsp:nvSpPr>
      <dsp:spPr>
        <a:xfrm>
          <a:off x="6084354" y="2596800"/>
          <a:ext cx="192395" cy="225066"/>
        </a:xfrm>
        <a:prstGeom prst="rightArrow">
          <a:avLst>
            <a:gd name="adj1" fmla="val 60000"/>
            <a:gd name="adj2" fmla="val 50000"/>
          </a:avLst>
        </a:prstGeom>
        <a:solidFill>
          <a:srgbClr val="05AEE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</a:endParaRPr>
        </a:p>
      </dsp:txBody>
      <dsp:txXfrm>
        <a:off x="6084354" y="2641813"/>
        <a:ext cx="134677" cy="135040"/>
      </dsp:txXfrm>
    </dsp:sp>
    <dsp:sp modelId="{C3F6A974-D4E4-4313-8E8F-C8FA204ADD0A}">
      <dsp:nvSpPr>
        <dsp:cNvPr id="0" name=""/>
        <dsp:cNvSpPr/>
      </dsp:nvSpPr>
      <dsp:spPr>
        <a:xfrm>
          <a:off x="6356613" y="2373264"/>
          <a:ext cx="907527" cy="672137"/>
        </a:xfrm>
        <a:prstGeom prst="roundRect">
          <a:avLst>
            <a:gd name="adj" fmla="val 10000"/>
          </a:avLst>
        </a:prstGeom>
        <a:solidFill>
          <a:srgbClr val="8DC63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</a:rPr>
            <a:t>DEC</a:t>
          </a:r>
          <a:r>
            <a:rPr lang="en-US" sz="1800" kern="1200" dirty="0">
              <a:latin typeface="Arial" panose="020B0604020202020204" pitchFamily="34" charset="0"/>
            </a:rPr>
            <a:t> 2015</a:t>
          </a:r>
        </a:p>
      </dsp:txBody>
      <dsp:txXfrm>
        <a:off x="6376299" y="2392950"/>
        <a:ext cx="868155" cy="632765"/>
      </dsp:txXfrm>
    </dsp:sp>
    <dsp:sp modelId="{CCEF7396-8EB3-4D34-AFD1-B39E4A5C7005}">
      <dsp:nvSpPr>
        <dsp:cNvPr id="0" name=""/>
        <dsp:cNvSpPr/>
      </dsp:nvSpPr>
      <dsp:spPr>
        <a:xfrm>
          <a:off x="7354893" y="2596800"/>
          <a:ext cx="192395" cy="225066"/>
        </a:xfrm>
        <a:prstGeom prst="rightArrow">
          <a:avLst>
            <a:gd name="adj1" fmla="val 60000"/>
            <a:gd name="adj2" fmla="val 50000"/>
          </a:avLst>
        </a:prstGeom>
        <a:solidFill>
          <a:srgbClr val="05AEE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</a:endParaRPr>
        </a:p>
      </dsp:txBody>
      <dsp:txXfrm>
        <a:off x="7354893" y="2641813"/>
        <a:ext cx="134677" cy="135040"/>
      </dsp:txXfrm>
    </dsp:sp>
    <dsp:sp modelId="{93D0DEFC-BED0-4362-8B2D-31A30D5E2A54}">
      <dsp:nvSpPr>
        <dsp:cNvPr id="0" name=""/>
        <dsp:cNvSpPr/>
      </dsp:nvSpPr>
      <dsp:spPr>
        <a:xfrm>
          <a:off x="7627151" y="2373264"/>
          <a:ext cx="907527" cy="672137"/>
        </a:xfrm>
        <a:prstGeom prst="roundRect">
          <a:avLst>
            <a:gd name="adj" fmla="val 10000"/>
          </a:avLst>
        </a:prstGeom>
        <a:solidFill>
          <a:srgbClr val="05AEE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</a:rPr>
            <a:t>JAN</a:t>
          </a:r>
          <a:r>
            <a:rPr lang="en-US" sz="1800" kern="1200" dirty="0">
              <a:latin typeface="Arial" panose="020B0604020202020204" pitchFamily="34" charset="0"/>
            </a:rPr>
            <a:t> 2016</a:t>
          </a:r>
        </a:p>
      </dsp:txBody>
      <dsp:txXfrm>
        <a:off x="7646837" y="2392950"/>
        <a:ext cx="868155" cy="632765"/>
      </dsp:txXfrm>
    </dsp:sp>
    <dsp:sp modelId="{10974915-F958-4B1D-97DE-3ECCC4A65C56}">
      <dsp:nvSpPr>
        <dsp:cNvPr id="0" name=""/>
        <dsp:cNvSpPr/>
      </dsp:nvSpPr>
      <dsp:spPr>
        <a:xfrm>
          <a:off x="8625431" y="2596800"/>
          <a:ext cx="192395" cy="2250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</a:endParaRPr>
        </a:p>
      </dsp:txBody>
      <dsp:txXfrm>
        <a:off x="8625431" y="2641813"/>
        <a:ext cx="134677" cy="135040"/>
      </dsp:txXfrm>
    </dsp:sp>
    <dsp:sp modelId="{C07845BA-0C29-4304-BB4E-07FAB7B28D0E}">
      <dsp:nvSpPr>
        <dsp:cNvPr id="0" name=""/>
        <dsp:cNvSpPr/>
      </dsp:nvSpPr>
      <dsp:spPr>
        <a:xfrm>
          <a:off x="8897689" y="2373264"/>
          <a:ext cx="907527" cy="672137"/>
        </a:xfrm>
        <a:prstGeom prst="roundRect">
          <a:avLst>
            <a:gd name="adj" fmla="val 10000"/>
          </a:avLst>
        </a:prstGeom>
        <a:solidFill>
          <a:srgbClr val="05AEE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</a:rPr>
            <a:t>JAN 2018</a:t>
          </a:r>
        </a:p>
      </dsp:txBody>
      <dsp:txXfrm>
        <a:off x="8917375" y="2392950"/>
        <a:ext cx="868155" cy="632765"/>
      </dsp:txXfrm>
    </dsp:sp>
    <dsp:sp modelId="{9E8D0A31-1379-446C-9A77-BCD22E3F5142}">
      <dsp:nvSpPr>
        <dsp:cNvPr id="0" name=""/>
        <dsp:cNvSpPr/>
      </dsp:nvSpPr>
      <dsp:spPr>
        <a:xfrm>
          <a:off x="9895969" y="2596800"/>
          <a:ext cx="192395" cy="2250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9895969" y="2641813"/>
        <a:ext cx="134677" cy="135040"/>
      </dsp:txXfrm>
    </dsp:sp>
    <dsp:sp modelId="{F0356F9F-6596-4981-A23A-9466F0439473}">
      <dsp:nvSpPr>
        <dsp:cNvPr id="0" name=""/>
        <dsp:cNvSpPr/>
      </dsp:nvSpPr>
      <dsp:spPr>
        <a:xfrm>
          <a:off x="10168227" y="2373264"/>
          <a:ext cx="907527" cy="672137"/>
        </a:xfrm>
        <a:prstGeom prst="roundRect">
          <a:avLst>
            <a:gd name="adj" fmla="val 10000"/>
          </a:avLst>
        </a:prstGeom>
        <a:solidFill>
          <a:srgbClr val="05AEE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</a:rPr>
            <a:t>DEC 2018</a:t>
          </a:r>
        </a:p>
      </dsp:txBody>
      <dsp:txXfrm>
        <a:off x="10187913" y="2392950"/>
        <a:ext cx="868155" cy="632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7A11D-7F6D-4D23-9C84-F477B17F70D3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4B31E-A056-4F04-AEF6-EBA5B7774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74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E2B7F9-67A4-46BB-A24A-3BFE45D03625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5DDE93-44A9-4482-A94F-DAAA7D1E3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71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787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07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702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76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423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56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235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24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6143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Developed by Children’s Health Watch in 2010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At risk for food insecurity if they answer either or both statements</a:t>
            </a:r>
            <a:r>
              <a:rPr lang="en-US" baseline="0" dirty="0"/>
              <a:t> as “often true” or “sometimes true” vs “never true”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In October 2015, the American Academy of Pediatrics released a policy statement recommending that pediatricians screen all children for food insecurity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CMS uses Hunger Vital Signs in its Accountable Health Communities screening tool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Anyone who works with young children can use the tool (e.g. healthcare providers, social service providers, community-based outreach workers, teachers,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http://childrenshealthwatch.org/public-policy/hunger-vital-sign/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2284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549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partners created this vision.</a:t>
            </a:r>
          </a:p>
        </p:txBody>
      </p:sp>
    </p:spTree>
    <p:extLst>
      <p:ext uri="{BB962C8B-B14F-4D97-AF65-F5344CB8AC3E}">
        <p14:creationId xmlns:p14="http://schemas.microsoft.com/office/powerpoint/2010/main" val="933016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Impact DuPage links to the DuPage CRIS.</a:t>
            </a: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A food pantry search tool is also available on the Community Hunger Network Website.</a:t>
            </a:r>
          </a:p>
        </p:txBody>
      </p:sp>
    </p:spTree>
    <p:extLst>
      <p:ext uri="{BB962C8B-B14F-4D97-AF65-F5344CB8AC3E}">
        <p14:creationId xmlns:p14="http://schemas.microsoft.com/office/powerpoint/2010/main" val="9173373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8462723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439271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012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Steering Committee is currently comprised of the following organizations. </a:t>
            </a:r>
          </a:p>
        </p:txBody>
      </p:sp>
    </p:spTree>
    <p:extLst>
      <p:ext uri="{BB962C8B-B14F-4D97-AF65-F5344CB8AC3E}">
        <p14:creationId xmlns:p14="http://schemas.microsoft.com/office/powerpoint/2010/main" val="1619469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430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383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60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71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617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692C-B01D-4459-B5FB-09C2DE351A41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707F-81AF-42D7-9E6B-991A149BA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84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692C-B01D-4459-B5FB-09C2DE351A41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707F-81AF-42D7-9E6B-991A149BA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7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692C-B01D-4459-B5FB-09C2DE351A41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707F-81AF-42D7-9E6B-991A149BA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31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3E6A-2201-42B1-B0F9-D1B303198453}" type="datetime1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343F-3508-4B10-A4D7-4E18A70280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08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692C-B01D-4459-B5FB-09C2DE351A41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707F-81AF-42D7-9E6B-991A149BA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5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692C-B01D-4459-B5FB-09C2DE351A41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707F-81AF-42D7-9E6B-991A149BA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8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692C-B01D-4459-B5FB-09C2DE351A41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707F-81AF-42D7-9E6B-991A149BA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1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692C-B01D-4459-B5FB-09C2DE351A41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707F-81AF-42D7-9E6B-991A149BA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50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692C-B01D-4459-B5FB-09C2DE351A41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707F-81AF-42D7-9E6B-991A149BA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15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692C-B01D-4459-B5FB-09C2DE351A41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707F-81AF-42D7-9E6B-991A149BA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0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692C-B01D-4459-B5FB-09C2DE351A41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707F-81AF-42D7-9E6B-991A149BA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48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692C-B01D-4459-B5FB-09C2DE351A41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707F-81AF-42D7-9E6B-991A149BA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3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D692C-B01D-4459-B5FB-09C2DE351A41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2707F-81AF-42D7-9E6B-991A149BA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2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arah.troll@dupagehealth.org" TargetMode="External"/><Relationship Id="rId4" Type="http://schemas.openxmlformats.org/officeDocument/2006/relationships/hyperlink" Target="mailto:kayala@dupagehealth.or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33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808"/>
            <a:ext cx="12212801" cy="687580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238788" y="62295"/>
            <a:ext cx="7668288" cy="202574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63935" y="2645430"/>
            <a:ext cx="10515600" cy="15310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1025" y="689354"/>
            <a:ext cx="6978475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sz="2400" b="1" dirty="0">
                <a:latin typeface="Arial" panose="020B0604020202020204" pitchFamily="34" charset="0"/>
              </a:rPr>
              <a:t>DUPAGE DATA</a:t>
            </a:r>
          </a:p>
          <a:p>
            <a:pPr algn="r">
              <a:lnSpc>
                <a:spcPts val="4000"/>
              </a:lnSpc>
            </a:pPr>
            <a:r>
              <a:rPr lang="en-US" sz="4000" dirty="0">
                <a:solidFill>
                  <a:srgbClr val="05AEE8"/>
                </a:solidFill>
                <a:latin typeface="Arial Black" panose="020B0A04020102020204" pitchFamily="34" charset="0"/>
              </a:rPr>
              <a:t>SNAP Certified Stores</a:t>
            </a:r>
            <a:endParaRPr lang="en-US" sz="4000" dirty="0">
              <a:solidFill>
                <a:srgbClr val="05AEE8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26" y="2709349"/>
            <a:ext cx="11412017" cy="40042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7605" y="1089916"/>
            <a:ext cx="3310138" cy="172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93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808"/>
            <a:ext cx="12212801" cy="687580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370694" y="-57919"/>
            <a:ext cx="8181193" cy="202574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63935" y="2645430"/>
            <a:ext cx="10515600" cy="15310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26510" y="162452"/>
            <a:ext cx="80370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sz="2400" b="1" dirty="0">
                <a:latin typeface="Arial" panose="020B0604020202020204" pitchFamily="34" charset="0"/>
              </a:rPr>
              <a:t>DUPAGE DATA</a:t>
            </a:r>
          </a:p>
          <a:p>
            <a:pPr algn="r">
              <a:lnSpc>
                <a:spcPts val="4000"/>
              </a:lnSpc>
            </a:pPr>
            <a:r>
              <a:rPr lang="en-US" sz="4000" dirty="0">
                <a:solidFill>
                  <a:srgbClr val="05AEE8"/>
                </a:solidFill>
                <a:latin typeface="Arial Black" panose="020B0A04020102020204" pitchFamily="34" charset="0"/>
              </a:rPr>
              <a:t>Low Income and Low Access to a Grocery Store</a:t>
            </a:r>
            <a:endParaRPr lang="en-US" sz="4000" dirty="0">
              <a:solidFill>
                <a:srgbClr val="05AEE8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9" y="1842921"/>
            <a:ext cx="4927322" cy="47689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3070" y="5283593"/>
            <a:ext cx="3729380" cy="13282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8120" y="1842921"/>
            <a:ext cx="7001479" cy="324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22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808"/>
            <a:ext cx="12212801" cy="687580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181638" y="-411253"/>
            <a:ext cx="6724358" cy="202574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63935" y="2645430"/>
            <a:ext cx="10515600" cy="15310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5010" y="323243"/>
            <a:ext cx="75354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sz="2400" b="1" dirty="0">
                <a:latin typeface="Arial" panose="020B0604020202020204" pitchFamily="34" charset="0"/>
              </a:rPr>
              <a:t>DUPAGE DATA</a:t>
            </a:r>
          </a:p>
          <a:p>
            <a:pPr algn="r">
              <a:lnSpc>
                <a:spcPts val="4000"/>
              </a:lnSpc>
            </a:pPr>
            <a:r>
              <a:rPr lang="en-US" sz="4000" dirty="0">
                <a:solidFill>
                  <a:schemeClr val="accent1"/>
                </a:solidFill>
                <a:latin typeface="Arial Black" panose="020B0A04020102020204" pitchFamily="34" charset="0"/>
              </a:rPr>
              <a:t>Children with Low Access to a Grocery Store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638" y="1954459"/>
            <a:ext cx="5052530" cy="4890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045" y="3150414"/>
            <a:ext cx="50196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55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07"/>
            <a:ext cx="12212801" cy="687580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450165" y="225083"/>
            <a:ext cx="6724358" cy="202574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63935" y="2645430"/>
            <a:ext cx="10515600" cy="15310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3092" y="760071"/>
            <a:ext cx="5413308" cy="1125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sz="2400" b="1" dirty="0">
                <a:latin typeface="Arial" panose="020B0604020202020204" pitchFamily="34" charset="0"/>
              </a:rPr>
              <a:t>DUPAGE DATA</a:t>
            </a:r>
          </a:p>
          <a:p>
            <a:pPr algn="r">
              <a:lnSpc>
                <a:spcPts val="4000"/>
              </a:lnSpc>
            </a:pPr>
            <a:r>
              <a:rPr lang="en-US" sz="4000" dirty="0">
                <a:solidFill>
                  <a:srgbClr val="05AEE8"/>
                </a:solidFill>
                <a:latin typeface="Arial Black" panose="020B0A04020102020204" pitchFamily="34" charset="0"/>
              </a:rPr>
              <a:t>Food Insecurity</a:t>
            </a:r>
            <a:endParaRPr lang="en-US" sz="4000" dirty="0">
              <a:solidFill>
                <a:srgbClr val="05AEE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38900" y="6012493"/>
            <a:ext cx="5235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Northern Illinois Food Bank, DuPage Snapshot, 2016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1003" y="2603371"/>
            <a:ext cx="11710794" cy="314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6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07"/>
            <a:ext cx="12212801" cy="687580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450165" y="225083"/>
            <a:ext cx="6724358" cy="202574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63935" y="2645430"/>
            <a:ext cx="10515600" cy="15310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0634" y="746095"/>
            <a:ext cx="5933559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sz="2400" b="1" dirty="0">
                <a:latin typeface="Arial" panose="020B0604020202020204" pitchFamily="34" charset="0"/>
              </a:rPr>
              <a:t>DUPAGE DATA</a:t>
            </a:r>
          </a:p>
          <a:p>
            <a:pPr algn="r">
              <a:lnSpc>
                <a:spcPts val="4000"/>
              </a:lnSpc>
            </a:pPr>
            <a:r>
              <a:rPr lang="en-US" sz="4000" dirty="0">
                <a:solidFill>
                  <a:srgbClr val="05AEE8"/>
                </a:solidFill>
                <a:latin typeface="Arial Black" panose="020B0A04020102020204" pitchFamily="34" charset="0"/>
              </a:rPr>
              <a:t>Low-Income Obesity</a:t>
            </a:r>
            <a:endParaRPr lang="en-US" sz="4000" dirty="0">
              <a:solidFill>
                <a:srgbClr val="05AEE8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54332" y="2385362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In 2015, 15.5% of children ages 2-4 enrolled in WIC in DuPage County were obese, compared to a United States WIC population value of 14.5%.</a:t>
            </a:r>
          </a:p>
        </p:txBody>
      </p:sp>
    </p:spTree>
    <p:extLst>
      <p:ext uri="{BB962C8B-B14F-4D97-AF65-F5344CB8AC3E}">
        <p14:creationId xmlns:p14="http://schemas.microsoft.com/office/powerpoint/2010/main" val="1956824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07"/>
            <a:ext cx="12212801" cy="687580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436745" y="222268"/>
            <a:ext cx="6724358" cy="202574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63935" y="2645430"/>
            <a:ext cx="10515600" cy="15310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0634" y="746095"/>
            <a:ext cx="5933559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sz="2400" b="1" dirty="0">
                <a:latin typeface="Arial" panose="020B0604020202020204" pitchFamily="34" charset="0"/>
              </a:rPr>
              <a:t>DUPAGE DATA</a:t>
            </a:r>
          </a:p>
          <a:p>
            <a:pPr algn="r">
              <a:lnSpc>
                <a:spcPts val="4000"/>
              </a:lnSpc>
            </a:pPr>
            <a:r>
              <a:rPr lang="en-US" sz="4000" dirty="0">
                <a:solidFill>
                  <a:srgbClr val="05AEE8"/>
                </a:solidFill>
                <a:latin typeface="Arial Black" panose="020B0A04020102020204" pitchFamily="34" charset="0"/>
              </a:rPr>
              <a:t>NIFB Served, 2014</a:t>
            </a:r>
            <a:endParaRPr lang="en-US" sz="4000" dirty="0">
              <a:solidFill>
                <a:srgbClr val="05AEE8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334" y="2493721"/>
            <a:ext cx="4612915" cy="40806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17633" y="6205045"/>
            <a:ext cx="506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Northern Illinois Food Bank, DuPage Snapshot, 2016</a:t>
            </a:r>
          </a:p>
        </p:txBody>
      </p:sp>
    </p:spTree>
    <p:extLst>
      <p:ext uri="{BB962C8B-B14F-4D97-AF65-F5344CB8AC3E}">
        <p14:creationId xmlns:p14="http://schemas.microsoft.com/office/powerpoint/2010/main" val="2788439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07"/>
            <a:ext cx="12212801" cy="687580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450165" y="225083"/>
            <a:ext cx="6724358" cy="202574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63935" y="2645430"/>
            <a:ext cx="10515600" cy="15310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0634" y="746095"/>
            <a:ext cx="5933559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sz="2400" b="1" dirty="0">
                <a:latin typeface="Arial" panose="020B0604020202020204" pitchFamily="34" charset="0"/>
              </a:rPr>
              <a:t>DUPAGE DATA</a:t>
            </a:r>
          </a:p>
          <a:p>
            <a:pPr algn="r">
              <a:lnSpc>
                <a:spcPts val="4000"/>
              </a:lnSpc>
            </a:pPr>
            <a:r>
              <a:rPr lang="en-US" sz="4000" dirty="0">
                <a:solidFill>
                  <a:srgbClr val="05AEE8"/>
                </a:solidFill>
                <a:latin typeface="Arial Black" panose="020B0A04020102020204" pitchFamily="34" charset="0"/>
              </a:rPr>
              <a:t>Benefits</a:t>
            </a:r>
            <a:endParaRPr lang="en-US" sz="4000" dirty="0">
              <a:solidFill>
                <a:srgbClr val="05AEE8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16393" y="2161370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30.3% of public school students in DuPage County are eligible for the Free Lunch Program</a:t>
            </a:r>
          </a:p>
          <a:p>
            <a:pPr>
              <a:lnSpc>
                <a:spcPct val="150000"/>
              </a:lnSpc>
            </a:pPr>
            <a:r>
              <a:rPr lang="en-US" dirty="0"/>
              <a:t>In 2016, an average of 66,848 residents were enrolled in the Supplemental Nutrition Assistance Program (SNAP).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3436" y="5986308"/>
            <a:ext cx="473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Illinois Department of Human Services, 2016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42202" y="3226280"/>
            <a:ext cx="4977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National Center for Education Statistics, 2014-2015</a:t>
            </a:r>
          </a:p>
        </p:txBody>
      </p:sp>
    </p:spTree>
    <p:extLst>
      <p:ext uri="{BB962C8B-B14F-4D97-AF65-F5344CB8AC3E}">
        <p14:creationId xmlns:p14="http://schemas.microsoft.com/office/powerpoint/2010/main" val="3729362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07"/>
            <a:ext cx="12212801" cy="687580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450165" y="225083"/>
            <a:ext cx="6724358" cy="202574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63935" y="2645430"/>
            <a:ext cx="10515600" cy="15310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0634" y="746094"/>
            <a:ext cx="7393666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sz="2400" b="1" dirty="0">
                <a:latin typeface="Arial" panose="020B0604020202020204" pitchFamily="34" charset="0"/>
              </a:rPr>
              <a:t>DUPAGE DATA</a:t>
            </a:r>
          </a:p>
          <a:p>
            <a:pPr algn="r">
              <a:lnSpc>
                <a:spcPts val="4000"/>
              </a:lnSpc>
            </a:pPr>
            <a:endParaRPr lang="en-US" sz="4000" dirty="0">
              <a:solidFill>
                <a:srgbClr val="05AEE8"/>
              </a:solidFill>
              <a:latin typeface="Arial Black" panose="020B0A04020102020204" pitchFamily="34" charset="0"/>
            </a:endParaRPr>
          </a:p>
          <a:p>
            <a:pPr algn="r">
              <a:lnSpc>
                <a:spcPts val="4000"/>
              </a:lnSpc>
            </a:pPr>
            <a:endParaRPr lang="en-US" sz="4000" dirty="0">
              <a:solidFill>
                <a:srgbClr val="05AEE8"/>
              </a:solidFill>
              <a:latin typeface="Arial Black" panose="020B0A04020102020204" pitchFamily="34" charset="0"/>
            </a:endParaRPr>
          </a:p>
          <a:p>
            <a:pPr algn="r">
              <a:lnSpc>
                <a:spcPts val="4000"/>
              </a:lnSpc>
            </a:pPr>
            <a:endParaRPr lang="en-US" sz="4000" dirty="0">
              <a:solidFill>
                <a:srgbClr val="05AEE8"/>
              </a:solidFill>
              <a:latin typeface="Arial Black" panose="020B0A04020102020204" pitchFamily="34" charset="0"/>
            </a:endParaRPr>
          </a:p>
          <a:p>
            <a:pPr algn="r">
              <a:lnSpc>
                <a:spcPts val="4000"/>
              </a:lnSpc>
            </a:pPr>
            <a:endParaRPr lang="en-US" sz="4000" dirty="0">
              <a:solidFill>
                <a:srgbClr val="05AEE8"/>
              </a:solidFill>
              <a:latin typeface="Arial Black" panose="020B0A04020102020204" pitchFamily="34" charset="0"/>
            </a:endParaRPr>
          </a:p>
          <a:p>
            <a:pPr algn="r">
              <a:lnSpc>
                <a:spcPts val="4000"/>
              </a:lnSpc>
            </a:pPr>
            <a:endParaRPr lang="en-US" sz="4000" dirty="0">
              <a:solidFill>
                <a:srgbClr val="05AEE8"/>
              </a:solidFill>
              <a:latin typeface="Arial Black" panose="020B0A04020102020204" pitchFamily="34" charset="0"/>
            </a:endParaRPr>
          </a:p>
          <a:p>
            <a:pPr algn="r">
              <a:lnSpc>
                <a:spcPts val="4000"/>
              </a:lnSpc>
            </a:pPr>
            <a:endParaRPr lang="en-US" sz="4000" dirty="0">
              <a:solidFill>
                <a:srgbClr val="05AEE8"/>
              </a:solidFill>
              <a:latin typeface="Arial Black" panose="020B0A04020102020204" pitchFamily="34" charset="0"/>
            </a:endParaRPr>
          </a:p>
          <a:p>
            <a:pPr algn="r">
              <a:lnSpc>
                <a:spcPts val="4000"/>
              </a:lnSpc>
            </a:pPr>
            <a:r>
              <a:rPr lang="en-US" sz="4000" dirty="0">
                <a:solidFill>
                  <a:srgbClr val="05AEE8"/>
                </a:solidFill>
                <a:latin typeface="Arial Black" panose="020B0A04020102020204" pitchFamily="34" charset="0"/>
              </a:rPr>
              <a:t>STILL A NEED EXISTS…</a:t>
            </a:r>
            <a:endParaRPr lang="en-US" sz="4000" dirty="0">
              <a:solidFill>
                <a:srgbClr val="05AE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784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808"/>
            <a:ext cx="12212801" cy="687580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450165" y="225083"/>
            <a:ext cx="6724358" cy="202574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055076" y="571292"/>
            <a:ext cx="7146388" cy="1035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600" dirty="0">
                <a:solidFill>
                  <a:srgbClr val="8DC63D"/>
                </a:solidFill>
                <a:latin typeface="Arial Black" panose="020B0A04020102020204" pitchFamily="34" charset="0"/>
              </a:rPr>
              <a:t>HUNGER </a:t>
            </a:r>
            <a:br>
              <a:rPr lang="en-US" sz="3600" dirty="0">
                <a:solidFill>
                  <a:srgbClr val="8DC63D"/>
                </a:solidFill>
                <a:latin typeface="Arial Black" panose="020B0A04020102020204" pitchFamily="34" charset="0"/>
              </a:rPr>
            </a:br>
            <a:r>
              <a:rPr lang="en-US" sz="3600" dirty="0">
                <a:solidFill>
                  <a:srgbClr val="F4611B"/>
                </a:solidFill>
                <a:latin typeface="Arial Black" panose="020B0A04020102020204" pitchFamily="34" charset="0"/>
              </a:rPr>
              <a:t>VITAL SIGN</a:t>
            </a:r>
            <a:endParaRPr lang="en-US" sz="4000" dirty="0">
              <a:solidFill>
                <a:srgbClr val="F4611B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3512" y="2174417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Identifies individuals and families as being at risk for food insecurity</a:t>
            </a:r>
          </a:p>
          <a:p>
            <a:pPr>
              <a:lnSpc>
                <a:spcPct val="150000"/>
              </a:lnSpc>
            </a:pPr>
            <a:r>
              <a:rPr lang="en-US" dirty="0"/>
              <a:t>2 question screening tool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Within the past 12 months we worried whether our food would run out before we got money to buy more.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Within the past 12 months the food we bought just didn’t last and we didn’t have money to get more.</a:t>
            </a:r>
          </a:p>
        </p:txBody>
      </p:sp>
    </p:spTree>
    <p:extLst>
      <p:ext uri="{BB962C8B-B14F-4D97-AF65-F5344CB8AC3E}">
        <p14:creationId xmlns:p14="http://schemas.microsoft.com/office/powerpoint/2010/main" val="3764892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808"/>
            <a:ext cx="12212801" cy="687580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10800" y="243936"/>
            <a:ext cx="6724358" cy="202574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698888" y="691343"/>
            <a:ext cx="7146388" cy="1035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600" dirty="0">
                <a:solidFill>
                  <a:srgbClr val="8DC63D"/>
                </a:solidFill>
                <a:latin typeface="Arial Black" panose="020B0A04020102020204" pitchFamily="34" charset="0"/>
              </a:rPr>
              <a:t>SCREENING TOOLS</a:t>
            </a:r>
            <a:br>
              <a:rPr lang="en-US" sz="3600" dirty="0">
                <a:solidFill>
                  <a:srgbClr val="8DC63D"/>
                </a:solidFill>
                <a:latin typeface="Arial Black" panose="020B0A04020102020204" pitchFamily="34" charset="0"/>
              </a:rPr>
            </a:br>
            <a:r>
              <a:rPr lang="en-US" sz="3600" dirty="0">
                <a:solidFill>
                  <a:srgbClr val="F4611B"/>
                </a:solidFill>
                <a:latin typeface="Arial Black" panose="020B0A04020102020204" pitchFamily="34" charset="0"/>
              </a:rPr>
              <a:t>IN THE FIELD</a:t>
            </a:r>
            <a:endParaRPr lang="en-US" sz="4000" dirty="0">
              <a:solidFill>
                <a:srgbClr val="F4611B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3512" y="2174417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Addison Early Childhood Collaborative Parent Survey, 2015-2016</a:t>
            </a:r>
          </a:p>
          <a:p>
            <a:pPr>
              <a:lnSpc>
                <a:spcPct val="150000"/>
              </a:lnSpc>
            </a:pPr>
            <a:r>
              <a:rPr lang="en-US" dirty="0"/>
              <a:t>Included questions screening for food insecurity, 135 responses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49% answered “often true” or “sometimes true” for how often in the past 12 months was family worried about whether food would run out before there was money to buy more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37% reported that in the past 12 months, the food they had sometimes or always ran out before there was money to buy more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294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808"/>
            <a:ext cx="12212801" cy="687580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450165" y="225083"/>
            <a:ext cx="6724358" cy="202574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63935" y="2645430"/>
            <a:ext cx="10515600" cy="15310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5AEE8"/>
                </a:solidFill>
                <a:latin typeface="Arial" panose="020B0604020202020204" pitchFamily="34" charset="0"/>
              </a:rPr>
              <a:t>Impact DuPage </a:t>
            </a:r>
            <a:r>
              <a:rPr lang="en-US" sz="3600" dirty="0">
                <a:latin typeface="Arial" panose="020B0604020202020204" pitchFamily="34" charset="0"/>
              </a:rPr>
              <a:t>is committed to </a:t>
            </a:r>
            <a:r>
              <a:rPr lang="en-US" sz="3600" b="1" dirty="0">
                <a:solidFill>
                  <a:srgbClr val="F36522"/>
                </a:solidFill>
                <a:latin typeface="Arial" panose="020B0604020202020204" pitchFamily="34" charset="0"/>
              </a:rPr>
              <a:t>creating a common understanding of community needs, </a:t>
            </a:r>
            <a:r>
              <a:rPr lang="en-US" sz="3600" dirty="0">
                <a:latin typeface="Arial" panose="020B0604020202020204" pitchFamily="34" charset="0"/>
              </a:rPr>
              <a:t>gaps, and priorities that will </a:t>
            </a:r>
            <a:r>
              <a:rPr lang="en-US" sz="3600" b="1" dirty="0">
                <a:solidFill>
                  <a:srgbClr val="05AEE8"/>
                </a:solidFill>
                <a:latin typeface="Arial" panose="020B0604020202020204" pitchFamily="34" charset="0"/>
              </a:rPr>
              <a:t>advance the well-being of the DuPage County community.</a:t>
            </a:r>
          </a:p>
        </p:txBody>
      </p:sp>
      <p:sp>
        <p:nvSpPr>
          <p:cNvPr id="9" name="Rectangle 8"/>
          <p:cNvSpPr/>
          <p:nvPr/>
        </p:nvSpPr>
        <p:spPr>
          <a:xfrm>
            <a:off x="663936" y="1511809"/>
            <a:ext cx="5413308" cy="612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sz="4000" dirty="0">
                <a:solidFill>
                  <a:srgbClr val="05AEE8"/>
                </a:solidFill>
                <a:latin typeface="Arial Black" panose="020B0A04020102020204" pitchFamily="34" charset="0"/>
              </a:rPr>
              <a:t>VISION</a:t>
            </a:r>
            <a:endParaRPr lang="en-US" sz="4000" dirty="0">
              <a:solidFill>
                <a:srgbClr val="05AE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14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808"/>
            <a:ext cx="12212801" cy="687580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450165" y="225083"/>
            <a:ext cx="6724358" cy="202574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055076" y="571292"/>
            <a:ext cx="7146388" cy="1035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3600"/>
              </a:lnSpc>
            </a:pPr>
            <a:br>
              <a:rPr lang="en-US" sz="3600" dirty="0">
                <a:solidFill>
                  <a:srgbClr val="8DC63D"/>
                </a:solidFill>
                <a:latin typeface="Arial Black" panose="020B0A04020102020204" pitchFamily="34" charset="0"/>
              </a:rPr>
            </a:br>
            <a:r>
              <a:rPr lang="en-US" sz="3600" dirty="0">
                <a:solidFill>
                  <a:srgbClr val="F4611B"/>
                </a:solidFill>
                <a:latin typeface="Arial Black" panose="020B0A04020102020204" pitchFamily="34" charset="0"/>
              </a:rPr>
              <a:t>RESOURCES</a:t>
            </a:r>
            <a:endParaRPr lang="en-US" sz="4000" dirty="0">
              <a:solidFill>
                <a:srgbClr val="F4611B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0" y="1727295"/>
            <a:ext cx="12192000" cy="3385600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8" y="5112895"/>
            <a:ext cx="12192000" cy="173622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438508" y="3242821"/>
            <a:ext cx="1564849" cy="73529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48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808"/>
            <a:ext cx="12212801" cy="687580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450165" y="225083"/>
            <a:ext cx="6724358" cy="202574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64466" y="2037144"/>
            <a:ext cx="798653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Special Thanks…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Candace King, Executive Director</a:t>
            </a:r>
          </a:p>
          <a:p>
            <a:r>
              <a:rPr lang="en-US" sz="2400" dirty="0"/>
              <a:t>Jordan Durrett, Data Analyst</a:t>
            </a:r>
          </a:p>
          <a:p>
            <a:r>
              <a:rPr lang="en-US" sz="2400" dirty="0"/>
              <a:t>DuPage Federation on Human Services Reform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Weija</a:t>
            </a:r>
            <a:r>
              <a:rPr lang="en-US" sz="2400" dirty="0"/>
              <a:t> Chang, Area Specialist</a:t>
            </a:r>
          </a:p>
          <a:p>
            <a:r>
              <a:rPr lang="en-US" sz="2400" dirty="0"/>
              <a:t>Northern Illinois Food Bank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1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808"/>
            <a:ext cx="12212801" cy="687580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450165" y="225083"/>
            <a:ext cx="6724358" cy="202574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64466" y="2037144"/>
            <a:ext cx="798653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Karen Ayala, MPH</a:t>
            </a:r>
          </a:p>
          <a:p>
            <a:r>
              <a:rPr lang="en-US" dirty="0"/>
              <a:t>Executive Director</a:t>
            </a:r>
          </a:p>
          <a:p>
            <a:r>
              <a:rPr lang="en-US" dirty="0"/>
              <a:t>DuPage County Health Department</a:t>
            </a:r>
          </a:p>
          <a:p>
            <a:r>
              <a:rPr lang="en-US" dirty="0">
                <a:hlinkClick r:id="rId4"/>
              </a:rPr>
              <a:t>kayala@dupagehealth.org</a:t>
            </a:r>
            <a:endParaRPr lang="en-US" dirty="0"/>
          </a:p>
          <a:p>
            <a:r>
              <a:rPr lang="en-US" dirty="0"/>
              <a:t>630.221.7401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Sarah Troll, MPH</a:t>
            </a:r>
          </a:p>
          <a:p>
            <a:r>
              <a:rPr lang="en-US" dirty="0"/>
              <a:t>Population Health Coordinator</a:t>
            </a:r>
          </a:p>
          <a:p>
            <a:r>
              <a:rPr lang="en-US" dirty="0">
                <a:hlinkClick r:id="rId5"/>
              </a:rPr>
              <a:t>Sarah.troll@dupagehealth.org</a:t>
            </a:r>
            <a:endParaRPr lang="en-US" dirty="0"/>
          </a:p>
          <a:p>
            <a:r>
              <a:rPr lang="en-US" dirty="0"/>
              <a:t>630.221.7147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560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808"/>
            <a:ext cx="12212801" cy="6875807"/>
          </a:xfrm>
          <a:prstGeom prst="rect">
            <a:avLst/>
          </a:prstGeom>
        </p:spPr>
      </p:pic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2315190075"/>
              </p:ext>
            </p:extLst>
          </p:nvPr>
        </p:nvGraphicFramePr>
        <p:xfrm>
          <a:off x="537405" y="1922316"/>
          <a:ext cx="1107967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9" name="Left Brace 38"/>
          <p:cNvSpPr/>
          <p:nvPr/>
        </p:nvSpPr>
        <p:spPr>
          <a:xfrm rot="5400000">
            <a:off x="1263566" y="3151491"/>
            <a:ext cx="527227" cy="1945017"/>
          </a:xfrm>
          <a:prstGeom prst="leftBrace">
            <a:avLst>
              <a:gd name="adj1" fmla="val 8333"/>
              <a:gd name="adj2" fmla="val 483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Brace 39"/>
          <p:cNvSpPr/>
          <p:nvPr/>
        </p:nvSpPr>
        <p:spPr>
          <a:xfrm rot="16200000">
            <a:off x="3811073" y="4646784"/>
            <a:ext cx="504193" cy="1320187"/>
          </a:xfrm>
          <a:prstGeom prst="leftBrace">
            <a:avLst>
              <a:gd name="adj1" fmla="val 8333"/>
              <a:gd name="adj2" fmla="val 483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Brace 40"/>
          <p:cNvSpPr/>
          <p:nvPr/>
        </p:nvSpPr>
        <p:spPr>
          <a:xfrm rot="5400000">
            <a:off x="5771670" y="3563457"/>
            <a:ext cx="527227" cy="745587"/>
          </a:xfrm>
          <a:prstGeom prst="leftBrace">
            <a:avLst>
              <a:gd name="adj1" fmla="val 8333"/>
              <a:gd name="adj2" fmla="val 483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eft Brace 41"/>
          <p:cNvSpPr/>
          <p:nvPr/>
        </p:nvSpPr>
        <p:spPr>
          <a:xfrm rot="5400000">
            <a:off x="6751933" y="3306661"/>
            <a:ext cx="549349" cy="1237061"/>
          </a:xfrm>
          <a:prstGeom prst="leftBrace">
            <a:avLst>
              <a:gd name="adj1" fmla="val 8333"/>
              <a:gd name="adj2" fmla="val 483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Brace 42"/>
          <p:cNvSpPr/>
          <p:nvPr/>
        </p:nvSpPr>
        <p:spPr>
          <a:xfrm rot="16200000">
            <a:off x="9460036" y="3833576"/>
            <a:ext cx="527227" cy="2969640"/>
          </a:xfrm>
          <a:prstGeom prst="leftBrace">
            <a:avLst>
              <a:gd name="adj1" fmla="val 8333"/>
              <a:gd name="adj2" fmla="val 483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-450165" y="225083"/>
            <a:ext cx="6724358" cy="202574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7405" y="2967026"/>
            <a:ext cx="1932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5AEE8"/>
                </a:solidFill>
                <a:latin typeface="Arial" panose="020B0604020202020204" pitchFamily="34" charset="0"/>
              </a:rPr>
              <a:t>ORGANIZE AND CREATE A VISION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63936" y="1425059"/>
            <a:ext cx="5413308" cy="612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sz="4000" dirty="0">
                <a:solidFill>
                  <a:srgbClr val="8DC63D"/>
                </a:solidFill>
                <a:latin typeface="Arial Black" panose="020B0A04020102020204" pitchFamily="34" charset="0"/>
              </a:rPr>
              <a:t>PROCESS</a:t>
            </a:r>
            <a:endParaRPr lang="en-US" sz="4000" dirty="0">
              <a:solidFill>
                <a:srgbClr val="F4611B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96683" y="5693571"/>
            <a:ext cx="1932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5AEE8"/>
                </a:solidFill>
                <a:latin typeface="Arial" panose="020B0604020202020204" pitchFamily="34" charset="0"/>
              </a:rPr>
              <a:t>COMPLETE</a:t>
            </a:r>
            <a:br>
              <a:rPr lang="en-US" b="1" dirty="0">
                <a:solidFill>
                  <a:srgbClr val="05AEE8"/>
                </a:solidFill>
                <a:latin typeface="Arial" panose="020B0604020202020204" pitchFamily="34" charset="0"/>
              </a:rPr>
            </a:br>
            <a:r>
              <a:rPr lang="en-US" b="1" dirty="0">
                <a:solidFill>
                  <a:srgbClr val="05AEE8"/>
                </a:solidFill>
                <a:latin typeface="Arial" panose="020B0604020202020204" pitchFamily="34" charset="0"/>
              </a:rPr>
              <a:t>ASSESSMENTS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8797" y="2442945"/>
            <a:ext cx="1932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5AEE8"/>
                </a:solidFill>
                <a:latin typeface="Arial" panose="020B0604020202020204" pitchFamily="34" charset="0"/>
              </a:rPr>
              <a:t>SELECT INITIAL STRATEGIC ISSUES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72689" y="2619480"/>
            <a:ext cx="1932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5AEE8"/>
                </a:solidFill>
                <a:latin typeface="Arial" panose="020B0604020202020204" pitchFamily="34" charset="0"/>
              </a:rPr>
              <a:t>FORMULATE</a:t>
            </a:r>
          </a:p>
          <a:p>
            <a:pPr algn="ctr"/>
            <a:r>
              <a:rPr lang="en-US" b="1" dirty="0">
                <a:solidFill>
                  <a:srgbClr val="05AEE8"/>
                </a:solidFill>
                <a:latin typeface="Arial" panose="020B0604020202020204" pitchFamily="34" charset="0"/>
              </a:rPr>
              <a:t>GOALS AND STRATEGIES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72660" y="5720509"/>
            <a:ext cx="193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5AEE8"/>
                </a:solidFill>
                <a:latin typeface="Arial" panose="020B0604020202020204" pitchFamily="34" charset="0"/>
              </a:rPr>
              <a:t>Action Cycle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69570" y="2498303"/>
            <a:ext cx="1932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4611B"/>
                </a:solidFill>
                <a:latin typeface="Arial" panose="020B0604020202020204" pitchFamily="34" charset="0"/>
              </a:rPr>
              <a:t>NEW ASSESSMENT AND ACTION PLAN</a:t>
            </a:r>
          </a:p>
        </p:txBody>
      </p:sp>
      <p:sp>
        <p:nvSpPr>
          <p:cNvPr id="21" name="Left Brace 20"/>
          <p:cNvSpPr/>
          <p:nvPr/>
        </p:nvSpPr>
        <p:spPr>
          <a:xfrm rot="5400000">
            <a:off x="10188666" y="3342401"/>
            <a:ext cx="549349" cy="1237061"/>
          </a:xfrm>
          <a:prstGeom prst="leftBrace">
            <a:avLst>
              <a:gd name="adj1" fmla="val 8333"/>
              <a:gd name="adj2" fmla="val 483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2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808"/>
            <a:ext cx="12212801" cy="687580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-450165" y="225083"/>
            <a:ext cx="6724358" cy="202574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363" y="2236763"/>
            <a:ext cx="601821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</a:rPr>
              <a:t>DuPage County Health Department</a:t>
            </a:r>
          </a:p>
          <a:p>
            <a:pPr algn="r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</a:rPr>
              <a:t>DuPage Federation on Human Services Reform</a:t>
            </a:r>
          </a:p>
          <a:p>
            <a:pPr algn="r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</a:rPr>
              <a:t>United Way of DuPage/West Cook</a:t>
            </a:r>
          </a:p>
          <a:p>
            <a:pPr algn="r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</a:rPr>
              <a:t>AMITA Health</a:t>
            </a:r>
          </a:p>
          <a:p>
            <a:pPr algn="r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</a:rPr>
              <a:t>DuPage County Community Services</a:t>
            </a:r>
          </a:p>
          <a:p>
            <a:pPr algn="r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</a:rPr>
              <a:t>Edward-Elmhurst Healthcare</a:t>
            </a:r>
          </a:p>
          <a:p>
            <a:pPr algn="r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</a:rPr>
              <a:t>DuPage Health Coalition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469203" y="2236763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</a:rPr>
              <a:t>Metropolitan Family Services DuPage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</a:rPr>
              <a:t>Northwestern Medicine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</a:rPr>
              <a:t>DuPagePads</a:t>
            </a:r>
            <a:endParaRPr lang="en-US" sz="20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</a:rPr>
              <a:t>DuPage Foundation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</a:rPr>
              <a:t>DuPage Medical Group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</a:rPr>
              <a:t>Advocate Good Samaritan Hospital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</a:rPr>
              <a:t>DuPage County Public Defender’s Office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</a:rPr>
              <a:t>Community Consolidated School District 89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274191" y="2377440"/>
            <a:ext cx="2" cy="3533166"/>
          </a:xfrm>
          <a:prstGeom prst="line">
            <a:avLst/>
          </a:prstGeom>
          <a:ln w="12700">
            <a:solidFill>
              <a:srgbClr val="8DC63D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63934" y="1074549"/>
            <a:ext cx="5427377" cy="1035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400" b="1" dirty="0">
                <a:latin typeface="Arial" panose="020B0604020202020204" pitchFamily="34" charset="0"/>
              </a:rPr>
              <a:t>STEERING COMMITTEE</a:t>
            </a:r>
            <a:br>
              <a:rPr lang="en-US" sz="4000" dirty="0">
                <a:solidFill>
                  <a:srgbClr val="F4611B"/>
                </a:solidFill>
                <a:latin typeface="Arial Black" panose="020B0A04020102020204" pitchFamily="34" charset="0"/>
              </a:rPr>
            </a:br>
            <a:r>
              <a:rPr lang="en-US" sz="3600" dirty="0">
                <a:solidFill>
                  <a:srgbClr val="F4611B"/>
                </a:solidFill>
                <a:latin typeface="Arial Black" panose="020B0A04020102020204" pitchFamily="34" charset="0"/>
              </a:rPr>
              <a:t>MEMBERS</a:t>
            </a:r>
            <a:endParaRPr lang="en-US" sz="3600" dirty="0">
              <a:solidFill>
                <a:srgbClr val="F461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49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808"/>
            <a:ext cx="12212801" cy="687580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120227" y="162323"/>
            <a:ext cx="6724358" cy="202574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2"/>
          <a:stretch/>
        </p:blipFill>
        <p:spPr>
          <a:xfrm>
            <a:off x="781931" y="3761347"/>
            <a:ext cx="9617467" cy="309665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8685" y="1012483"/>
            <a:ext cx="5497714" cy="4509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>
                <a:solidFill>
                  <a:srgbClr val="8CC53D"/>
                </a:solidFill>
                <a:latin typeface="Arial Black" panose="020B0A04020102020204" pitchFamily="34" charset="0"/>
              </a:rPr>
              <a:t>STRATEGIC</a:t>
            </a:r>
          </a:p>
          <a:p>
            <a:pPr algn="r"/>
            <a:r>
              <a:rPr lang="en-US" sz="3600" dirty="0">
                <a:solidFill>
                  <a:srgbClr val="F4611B"/>
                </a:solidFill>
                <a:latin typeface="Arial Black" panose="020B0A04020102020204" pitchFamily="34" charset="0"/>
              </a:rPr>
              <a:t> ISSUES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3935" y="2250831"/>
            <a:ext cx="104483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5AEE8"/>
                </a:solidFill>
                <a:latin typeface="Arial" panose="020B0604020202020204" pitchFamily="34" charset="0"/>
              </a:rPr>
              <a:t>We used </a:t>
            </a:r>
            <a:r>
              <a:rPr lang="en-US" sz="2800" b="1" dirty="0">
                <a:solidFill>
                  <a:srgbClr val="05AEE8"/>
                </a:solidFill>
                <a:latin typeface="Arial" panose="020B0604020202020204" pitchFamily="34" charset="0"/>
              </a:rPr>
              <a:t>data from our </a:t>
            </a:r>
            <a:r>
              <a:rPr lang="en-US" sz="2800" b="1" dirty="0">
                <a:solidFill>
                  <a:srgbClr val="F36522"/>
                </a:solidFill>
                <a:latin typeface="Arial" panose="020B0604020202020204" pitchFamily="34" charset="0"/>
              </a:rPr>
              <a:t>county-wide assessment </a:t>
            </a:r>
            <a:r>
              <a:rPr lang="en-US" sz="2800" dirty="0">
                <a:solidFill>
                  <a:srgbClr val="05AEE8"/>
                </a:solidFill>
                <a:latin typeface="Arial" panose="020B0604020202020204" pitchFamily="34" charset="0"/>
              </a:rPr>
              <a:t>to identify the following </a:t>
            </a:r>
            <a:r>
              <a:rPr lang="en-US" sz="2800" b="1" dirty="0">
                <a:solidFill>
                  <a:srgbClr val="05AEE8"/>
                </a:solidFill>
                <a:latin typeface="Arial" panose="020B0604020202020204" pitchFamily="34" charset="0"/>
              </a:rPr>
              <a:t>5 initial strategic issues that must be addressed </a:t>
            </a:r>
            <a:r>
              <a:rPr lang="en-US" sz="2800" dirty="0">
                <a:solidFill>
                  <a:srgbClr val="05AEE8"/>
                </a:solidFill>
                <a:latin typeface="Arial" panose="020B0604020202020204" pitchFamily="34" charset="0"/>
              </a:rPr>
              <a:t>in order to</a:t>
            </a:r>
            <a:r>
              <a:rPr lang="en-US" sz="2800" b="1" dirty="0">
                <a:solidFill>
                  <a:srgbClr val="05AEE8"/>
                </a:solidFill>
                <a:latin typeface="Arial" panose="020B0604020202020204" pitchFamily="34" charset="0"/>
              </a:rPr>
              <a:t> advance the well-being of our community.</a:t>
            </a:r>
            <a:endParaRPr lang="en-US" sz="2800" dirty="0">
              <a:solidFill>
                <a:srgbClr val="05AEE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5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88"/>
            <a:ext cx="12212801" cy="687580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450165" y="225083"/>
            <a:ext cx="6724358" cy="202574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59860" y="2155412"/>
            <a:ext cx="813878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400" b="1" dirty="0">
                <a:latin typeface="Arial" panose="020B0604020202020204" pitchFamily="34" charset="0"/>
              </a:rPr>
              <a:t>CROSS CUTTING ISSUES INFLUENCING HEALTH </a:t>
            </a:r>
          </a:p>
          <a:p>
            <a:pPr algn="r">
              <a:lnSpc>
                <a:spcPts val="3600"/>
              </a:lnSpc>
            </a:pPr>
            <a:endParaRPr lang="en-US" sz="2400" b="1" dirty="0">
              <a:latin typeface="Arial" panose="020B0604020202020204" pitchFamily="34" charset="0"/>
            </a:endParaRPr>
          </a:p>
          <a:p>
            <a:pPr algn="r">
              <a:lnSpc>
                <a:spcPts val="3600"/>
              </a:lnSpc>
            </a:pPr>
            <a:endParaRPr lang="en-US" sz="2400" b="1" dirty="0">
              <a:latin typeface="Arial" panose="020B0604020202020204" pitchFamily="34" charset="0"/>
            </a:endParaRPr>
          </a:p>
          <a:p>
            <a:pPr algn="r">
              <a:lnSpc>
                <a:spcPts val="3600"/>
              </a:lnSpc>
            </a:pPr>
            <a:endParaRPr lang="en-US" sz="2400" b="1" dirty="0">
              <a:latin typeface="Arial" panose="020B0604020202020204" pitchFamily="34" charset="0"/>
            </a:endParaRPr>
          </a:p>
          <a:p>
            <a:pPr algn="ctr">
              <a:lnSpc>
                <a:spcPts val="3600"/>
              </a:lnSpc>
            </a:pPr>
            <a:r>
              <a:rPr lang="en-US" sz="4000" b="1" dirty="0">
                <a:latin typeface="Arial" panose="020B0604020202020204" pitchFamily="34" charset="0"/>
              </a:rPr>
              <a:t>FOOD SECURITY</a:t>
            </a:r>
            <a:endParaRPr lang="en-US" sz="4000" dirty="0">
              <a:solidFill>
                <a:srgbClr val="F461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3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808"/>
            <a:ext cx="12212801" cy="687580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124488" y="-17808"/>
            <a:ext cx="6724358" cy="202574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63935" y="2645430"/>
            <a:ext cx="10515600" cy="15310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7891" y="688860"/>
            <a:ext cx="5413308" cy="1125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sz="2400" b="1" dirty="0">
                <a:latin typeface="Arial" panose="020B0604020202020204" pitchFamily="34" charset="0"/>
              </a:rPr>
              <a:t>DUPAGE DATA</a:t>
            </a:r>
          </a:p>
          <a:p>
            <a:pPr algn="r">
              <a:lnSpc>
                <a:spcPts val="4000"/>
              </a:lnSpc>
            </a:pPr>
            <a:r>
              <a:rPr lang="en-US" sz="4000" dirty="0">
                <a:solidFill>
                  <a:srgbClr val="05AEE8"/>
                </a:solidFill>
                <a:latin typeface="Arial Black" panose="020B0A04020102020204" pitchFamily="34" charset="0"/>
              </a:rPr>
              <a:t>Poverty</a:t>
            </a:r>
            <a:endParaRPr lang="en-US" sz="4000" dirty="0">
              <a:solidFill>
                <a:srgbClr val="05AEE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0356" y="6012493"/>
            <a:ext cx="428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Feeding America, 2015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6383"/>
            <a:ext cx="12202399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21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808"/>
            <a:ext cx="12212801" cy="687580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124488" y="-17808"/>
            <a:ext cx="6724358" cy="202574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63935" y="2645430"/>
            <a:ext cx="10515600" cy="15310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7890" y="688860"/>
            <a:ext cx="5665775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sz="2400" b="1" dirty="0">
                <a:latin typeface="Arial" panose="020B0604020202020204" pitchFamily="34" charset="0"/>
              </a:rPr>
              <a:t>DUPAGE DATA</a:t>
            </a:r>
          </a:p>
          <a:p>
            <a:pPr algn="r">
              <a:lnSpc>
                <a:spcPts val="4000"/>
              </a:lnSpc>
            </a:pPr>
            <a:r>
              <a:rPr lang="en-US" sz="4000" dirty="0">
                <a:solidFill>
                  <a:srgbClr val="05AEE8"/>
                </a:solidFill>
                <a:latin typeface="Arial Black" panose="020B0A04020102020204" pitchFamily="34" charset="0"/>
              </a:rPr>
              <a:t>Children in Poverty</a:t>
            </a:r>
            <a:endParaRPr lang="en-US" sz="4000" dirty="0">
              <a:solidFill>
                <a:srgbClr val="05AEE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0" y="1967829"/>
            <a:ext cx="12192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5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808"/>
            <a:ext cx="12212801" cy="687580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124488" y="-17808"/>
            <a:ext cx="6724358" cy="202574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63935" y="2645430"/>
            <a:ext cx="10515600" cy="15310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24488" y="17868"/>
            <a:ext cx="75417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sz="2400" b="1" dirty="0">
                <a:latin typeface="Arial" panose="020B0604020202020204" pitchFamily="34" charset="0"/>
              </a:rPr>
              <a:t>DUPAGE DATA</a:t>
            </a:r>
          </a:p>
          <a:p>
            <a:pPr algn="r">
              <a:lnSpc>
                <a:spcPts val="4000"/>
              </a:lnSpc>
            </a:pPr>
            <a:r>
              <a:rPr lang="en-US" sz="4000" dirty="0">
                <a:solidFill>
                  <a:srgbClr val="05AEE8"/>
                </a:solidFill>
                <a:latin typeface="Arial Black" panose="020B0A04020102020204" pitchFamily="34" charset="0"/>
              </a:rPr>
              <a:t>Persons Receiving SNAP Benefits</a:t>
            </a:r>
            <a:endParaRPr lang="en-US" sz="4000" dirty="0">
              <a:solidFill>
                <a:srgbClr val="05AEE8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" y="1958380"/>
            <a:ext cx="10896600" cy="4880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264" y="4942673"/>
            <a:ext cx="2951111" cy="112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1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674</Words>
  <Application>Microsoft Office PowerPoint</Application>
  <PresentationFormat>Widescreen</PresentationFormat>
  <Paragraphs>121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DuPage County Health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A. Siebert</dc:creator>
  <cp:lastModifiedBy>Jane Macdonald</cp:lastModifiedBy>
  <cp:revision>70</cp:revision>
  <cp:lastPrinted>2017-09-13T19:54:05Z</cp:lastPrinted>
  <dcterms:created xsi:type="dcterms:W3CDTF">2016-02-03T14:20:44Z</dcterms:created>
  <dcterms:modified xsi:type="dcterms:W3CDTF">2017-09-21T20:13:32Z</dcterms:modified>
</cp:coreProperties>
</file>