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8" r:id="rId5"/>
    <p:sldId id="260" r:id="rId6"/>
    <p:sldId id="262" r:id="rId7"/>
    <p:sldId id="270" r:id="rId8"/>
    <p:sldId id="271" r:id="rId9"/>
    <p:sldId id="263" r:id="rId10"/>
    <p:sldId id="264" r:id="rId11"/>
    <p:sldId id="265" r:id="rId12"/>
    <p:sldId id="266" r:id="rId13"/>
    <p:sldId id="272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94660"/>
  </p:normalViewPr>
  <p:slideViewPr>
    <p:cSldViewPr>
      <p:cViewPr varScale="1">
        <p:scale>
          <a:sx n="108" d="100"/>
          <a:sy n="108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0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2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3530-F6F4-4B72-BD00-BDA047607AA3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BA22-9026-447F-BD6F-910B31CD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060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 MT" pitchFamily="34" charset="0"/>
              </a:rPr>
              <a:t>www.AccessofWestMichigan.org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r="20032"/>
          <a:stretch/>
        </p:blipFill>
        <p:spPr>
          <a:xfrm>
            <a:off x="-685800" y="-152400"/>
            <a:ext cx="9906000" cy="708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74" y="304800"/>
            <a:ext cx="4119051" cy="411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399" y="4154031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Access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WEST MICHIGAN</a:t>
            </a:r>
          </a:p>
        </p:txBody>
      </p:sp>
    </p:spTree>
    <p:extLst>
      <p:ext uri="{BB962C8B-B14F-4D97-AF65-F5344CB8AC3E}">
        <p14:creationId xmlns:p14="http://schemas.microsoft.com/office/powerpoint/2010/main" val="36578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9" y="27200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Content Placeholder 19" descr="IMG_27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7524"/>
          <a:stretch>
            <a:fillRect/>
          </a:stretch>
        </p:blipFill>
        <p:spPr>
          <a:xfrm>
            <a:off x="733677" y="152400"/>
            <a:ext cx="7648323" cy="403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" y="4353342"/>
            <a:ext cx="906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Vision vs. Reaction</a:t>
            </a:r>
          </a:p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Food Security vs. Thriving Food System</a:t>
            </a:r>
          </a:p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Goals &amp; Life Cycle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6477000"/>
            <a:ext cx="8001000" cy="762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effectLst>
            <a:innerShdw blurRad="63500" dist="50800" dir="13500000">
              <a:schemeClr val="bg1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8001000" cy="762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effectLst>
            <a:innerShdw blurRad="63500" dist="50800" dir="13500000">
              <a:schemeClr val="bg1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ill Sans Std" pitchFamily="34" charset="0"/>
              </a:rPr>
              <a:t>The Paradigm Shift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9" y="27200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600200"/>
            <a:ext cx="59228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The Michigan Good Food Charter</a:t>
            </a:r>
          </a:p>
          <a:p>
            <a:pPr algn="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Healthy, Green, Fair, Affordable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42672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2819400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Impact</a:t>
            </a:r>
          </a:p>
          <a:p>
            <a:pPr algn="r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Outcomes vs. outputs</a:t>
            </a:r>
          </a:p>
          <a:p>
            <a:pPr algn="r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Clearly measured changes &amp; improvements in Food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56388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Community Development Principles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7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alibri"/>
                <a:cs typeface="Calibri"/>
              </a:rPr>
              <a:t>Growing Health</a:t>
            </a:r>
            <a:endParaRPr lang="en-US" sz="5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27432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1" y="1524000"/>
            <a:ext cx="85136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Policy, Systems, and Environmental Change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Healthy Food Policy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Environmental shifts in community centers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Adding new system of healthy &amp; affordable food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925431"/>
            <a:ext cx="85136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Nutritional Options for Wellness Program (NOW)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Low-income patients with diabetes or cardiovascular disease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One year healthy lifestyle curriculum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Coaching &amp; goal setting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3962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Calibri"/>
                <a:cs typeface="Calibri"/>
              </a:rPr>
              <a:t>Cultivating Equitable Opportunities</a:t>
            </a:r>
            <a:endParaRPr lang="en-US"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27432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8600" y="2695813"/>
            <a:ext cx="4703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Systems Change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Sacrificing the good for the unknown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Food co-op, bulk buying club, low cost grocer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Pantry Farm Markets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IMG_27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-76200"/>
            <a:ext cx="4622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6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06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8458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Calibri"/>
                <a:cs typeface="Calibri"/>
              </a:rPr>
              <a:t>Investing in Local Food Economy</a:t>
            </a:r>
            <a:endParaRPr lang="en-US"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27432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28343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win-win…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 more resilient ecosystem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Creation of jobs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Bolstering the local food economy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Preventing poverty &amp; food insecurity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3253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Community Supported Agriculture Program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Food skill building</a:t>
            </a:r>
          </a:p>
        </p:txBody>
      </p:sp>
      <p:pic>
        <p:nvPicPr>
          <p:cNvPr id="10" name="Picture 2" descr="Produce chat 3 -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6" b="10751"/>
          <a:stretch>
            <a:fillRect/>
          </a:stretch>
        </p:blipFill>
        <p:spPr bwMode="auto">
          <a:xfrm>
            <a:off x="4038600" y="4259129"/>
            <a:ext cx="5105400" cy="262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74738"/>
            <a:ext cx="358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Weekly supply of farm fresh food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0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06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8458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Calibri"/>
                <a:cs typeface="Calibri"/>
              </a:rPr>
              <a:t>Community Driven Engagement</a:t>
            </a:r>
            <a:endParaRPr lang="en-US"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27432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138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Human-centered, neighbor driven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Privilege &amp; power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Facilitators instead of fixers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Food justice and food sovereignty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19143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Food Systems 101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History of US Food System, defining Good Food, Agriculture, food justice, community organizing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Community advocacy training</a:t>
            </a:r>
          </a:p>
          <a:p>
            <a:pPr marL="914400" lvl="1" indent="-457200">
              <a:buFont typeface="Arial"/>
              <a:buChar char="•"/>
            </a:pPr>
            <a:endParaRPr lang="en-US" sz="3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4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27432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2934730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819400"/>
            <a:ext cx="25527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0480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9" y="27200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image_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443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6858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/>
                <a:cs typeface="Calibri"/>
              </a:rPr>
              <a:t>Access of West Michigan</a:t>
            </a:r>
          </a:p>
          <a:p>
            <a:r>
              <a:rPr lang="en-US" sz="4000" dirty="0" err="1">
                <a:solidFill>
                  <a:schemeClr val="bg1"/>
                </a:solidFill>
                <a:latin typeface="Calibri"/>
                <a:cs typeface="Calibri"/>
              </a:rPr>
              <a:t>Emma@accessofwestmichigan.org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5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Access strengthens and develops </a:t>
            </a:r>
            <a:r>
              <a:rPr lang="en-US" sz="55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wholistic</a:t>
            </a:r>
            <a:r>
              <a:rPr lang="en-US" sz="55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solutions to poverty by cultivating equitable systems through education and collaboration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/>
                <a:cs typeface="Calibri"/>
              </a:rPr>
              <a:t>MISSION</a:t>
            </a:r>
            <a:endParaRPr lang="en-US" sz="6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7772400" cy="49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History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The U.S. Food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The Charitable Food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Access of West Michigan</a:t>
            </a:r>
          </a:p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The Paradigm Shift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What we came to realize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What we’re doing about it</a:t>
            </a:r>
          </a:p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Reframing the Narrative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Vision and Values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/>
                <a:cs typeface="Calibri"/>
              </a:rPr>
              <a:t>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pic>
        <p:nvPicPr>
          <p:cNvPr id="8" name="Content Placeholder 1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590800"/>
            <a:ext cx="3543300" cy="2362200"/>
          </a:xfrm>
        </p:spPr>
      </p:pic>
    </p:spTree>
    <p:extLst>
      <p:ext uri="{BB962C8B-B14F-4D97-AF65-F5344CB8AC3E}">
        <p14:creationId xmlns:p14="http://schemas.microsoft.com/office/powerpoint/2010/main" val="42622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History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838200"/>
            <a:ext cx="10210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0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1212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>
                  <a:lumMod val="50000"/>
                </a:schemeClr>
              </a:solidFill>
              <a:latin typeface="Gill Sans Std Light" panose="020B03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Std" pitchFamily="34" charset="0"/>
              </a:rPr>
              <a:t>History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33"/>
            <a:ext cx="9146888" cy="69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21175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The Results?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/>
                <a:cs typeface="Calibri"/>
              </a:rPr>
              <a:t>History</a:t>
            </a:r>
            <a:endParaRPr lang="en-US" sz="6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9" y="27200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Exploitation of humans, the earth,      &amp; animals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Lack of regard for health &amp; well-being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Food as commodity</a:t>
            </a:r>
          </a:p>
          <a:p>
            <a:pPr algn="r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  <a:cs typeface="Garamond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44338"/>
            <a:ext cx="7391400" cy="23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The Charitable Food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/>
                <a:cs typeface="Calibri"/>
              </a:rPr>
              <a:t>History</a:t>
            </a:r>
            <a:endParaRPr lang="en-US" sz="6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9" y="27200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5687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1930’s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791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1980’s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71343"/>
            <a:ext cx="4267200" cy="2829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339740"/>
            <a:ext cx="3886199" cy="27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The Charitable Food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/>
                <a:cs typeface="Calibri"/>
              </a:rPr>
              <a:t>History</a:t>
            </a:r>
            <a:endParaRPr lang="en-US" sz="6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9" y="27200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133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Big Food Corporations benefit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124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Health disparity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429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Institutionalization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2895600"/>
            <a:ext cx="76200" cy="3124200"/>
          </a:xfrm>
          <a:prstGeom prst="straightConnector1">
            <a:avLst/>
          </a:prstGeom>
          <a:ln w="127000">
            <a:solidFill>
              <a:schemeClr val="accent3">
                <a:lumMod val="40000"/>
                <a:lumOff val="60000"/>
                <a:alpha val="48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4038600"/>
            <a:ext cx="381000" cy="2057400"/>
          </a:xfrm>
          <a:prstGeom prst="straightConnector1">
            <a:avLst/>
          </a:prstGeom>
          <a:ln w="127000">
            <a:solidFill>
              <a:schemeClr val="accent3">
                <a:lumMod val="40000"/>
                <a:lumOff val="60000"/>
                <a:alpha val="48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7800" y="4191000"/>
            <a:ext cx="533400" cy="1828800"/>
          </a:xfrm>
          <a:prstGeom prst="straightConnector1">
            <a:avLst/>
          </a:prstGeom>
          <a:ln w="127000">
            <a:solidFill>
              <a:schemeClr val="accent3">
                <a:lumMod val="40000"/>
                <a:lumOff val="60000"/>
                <a:alpha val="48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86400" y="4038600"/>
            <a:ext cx="304800" cy="1143000"/>
          </a:xfrm>
          <a:prstGeom prst="straightConnector1">
            <a:avLst/>
          </a:prstGeom>
          <a:ln w="127000">
            <a:solidFill>
              <a:schemeClr val="accent3">
                <a:lumMod val="40000"/>
                <a:lumOff val="60000"/>
                <a:alpha val="48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19400" y="4343400"/>
            <a:ext cx="381000" cy="1066800"/>
          </a:xfrm>
          <a:prstGeom prst="straightConnector1">
            <a:avLst/>
          </a:prstGeom>
          <a:ln w="127000">
            <a:solidFill>
              <a:schemeClr val="accent3">
                <a:lumMod val="40000"/>
                <a:lumOff val="60000"/>
                <a:alpha val="48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3400" y="5943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“We can &amp; must do better than this” </a:t>
            </a:r>
          </a:p>
        </p:txBody>
      </p:sp>
    </p:spTree>
    <p:extLst>
      <p:ext uri="{BB962C8B-B14F-4D97-AF65-F5344CB8AC3E}">
        <p14:creationId xmlns:p14="http://schemas.microsoft.com/office/powerpoint/2010/main" val="301270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9557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9" y="27200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IMG_27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467600" cy="497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228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Shifting Paradigms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81000" y="593615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From food to food system</a:t>
            </a:r>
          </a:p>
        </p:txBody>
      </p:sp>
    </p:spTree>
    <p:extLst>
      <p:ext uri="{BB962C8B-B14F-4D97-AF65-F5344CB8AC3E}">
        <p14:creationId xmlns:p14="http://schemas.microsoft.com/office/powerpoint/2010/main" val="394741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332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Garamond</vt:lpstr>
      <vt:lpstr>Gill Sans MT</vt:lpstr>
      <vt:lpstr>Gill Sans Std</vt:lpstr>
      <vt:lpstr>Gill Sans Std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</dc:creator>
  <cp:lastModifiedBy>Jane Macdonald</cp:lastModifiedBy>
  <cp:revision>25</cp:revision>
  <dcterms:created xsi:type="dcterms:W3CDTF">2017-09-22T03:00:34Z</dcterms:created>
  <dcterms:modified xsi:type="dcterms:W3CDTF">2017-09-25T13:10:57Z</dcterms:modified>
</cp:coreProperties>
</file>