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handoutMasterIdLst>
    <p:handoutMasterId r:id="rId16"/>
  </p:handoutMasterIdLst>
  <p:sldIdLst>
    <p:sldId id="256" r:id="rId2"/>
    <p:sldId id="273" r:id="rId3"/>
    <p:sldId id="257" r:id="rId4"/>
    <p:sldId id="258" r:id="rId5"/>
    <p:sldId id="274" r:id="rId6"/>
    <p:sldId id="260" r:id="rId7"/>
    <p:sldId id="262" r:id="rId8"/>
    <p:sldId id="281" r:id="rId9"/>
    <p:sldId id="282" r:id="rId10"/>
    <p:sldId id="263" r:id="rId11"/>
    <p:sldId id="283" r:id="rId12"/>
    <p:sldId id="265" r:id="rId13"/>
    <p:sldId id="268" r:id="rId14"/>
  </p:sldIdLst>
  <p:sldSz cx="12192000" cy="68580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62409" autoAdjust="0"/>
  </p:normalViewPr>
  <p:slideViewPr>
    <p:cSldViewPr snapToGrid="0">
      <p:cViewPr varScale="1">
        <p:scale>
          <a:sx n="71" d="100"/>
          <a:sy n="71" d="100"/>
        </p:scale>
        <p:origin x="210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a:defRPr sz="1200"/>
            </a:lvl1pPr>
          </a:lstStyle>
          <a:p>
            <a:fld id="{B5D840E9-0E4A-463C-80B1-6B05CCE15B80}" type="datetimeFigureOut">
              <a:rPr lang="en-US" smtClean="0"/>
              <a:t>9/21/2017</a:t>
            </a:fld>
            <a:endParaRPr lang="en-US"/>
          </a:p>
        </p:txBody>
      </p:sp>
      <p:sp>
        <p:nvSpPr>
          <p:cNvPr id="4" name="Footer Placeholder 3"/>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01365"/>
            <a:ext cx="4002299" cy="348710"/>
          </a:xfrm>
          <a:prstGeom prst="rect">
            <a:avLst/>
          </a:prstGeom>
        </p:spPr>
        <p:txBody>
          <a:bodyPr vert="horz" lIns="92492" tIns="46246" rIns="92492" bIns="46246" rtlCol="0" anchor="b"/>
          <a:lstStyle>
            <a:lvl1pPr algn="r">
              <a:defRPr sz="1200"/>
            </a:lvl1pPr>
          </a:lstStyle>
          <a:p>
            <a:fld id="{B380C9BC-552A-4D48-93AA-E119FB23B8E1}" type="slidenum">
              <a:rPr lang="en-US" smtClean="0"/>
              <a:t>‹#›</a:t>
            </a:fld>
            <a:endParaRPr lang="en-US"/>
          </a:p>
        </p:txBody>
      </p:sp>
    </p:spTree>
    <p:extLst>
      <p:ext uri="{BB962C8B-B14F-4D97-AF65-F5344CB8AC3E}">
        <p14:creationId xmlns:p14="http://schemas.microsoft.com/office/powerpoint/2010/main" val="1648372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39" y="0"/>
            <a:ext cx="4002299" cy="348711"/>
          </a:xfrm>
          <a:prstGeom prst="rect">
            <a:avLst/>
          </a:prstGeom>
        </p:spPr>
        <p:txBody>
          <a:bodyPr vert="horz" lIns="92492" tIns="46246" rIns="92492" bIns="46246" rtlCol="0"/>
          <a:lstStyle>
            <a:lvl1pPr algn="r">
              <a:defRPr sz="1200"/>
            </a:lvl1pPr>
          </a:lstStyle>
          <a:p>
            <a:fld id="{D1C8E295-742A-41A0-A728-8293C6961110}" type="datetimeFigureOut">
              <a:rPr lang="en-US" smtClean="0"/>
              <a:t>9/21/2017</a:t>
            </a:fld>
            <a:endParaRPr lang="en-US"/>
          </a:p>
        </p:txBody>
      </p:sp>
      <p:sp>
        <p:nvSpPr>
          <p:cNvPr id="4" name="Slide Image Placeholder 3"/>
          <p:cNvSpPr>
            <a:spLocks noGrp="1" noRot="1" noChangeAspect="1"/>
          </p:cNvSpPr>
          <p:nvPr>
            <p:ph type="sldImg" idx="2"/>
          </p:nvPr>
        </p:nvSpPr>
        <p:spPr>
          <a:xfrm>
            <a:off x="2533650" y="868363"/>
            <a:ext cx="4168775" cy="23463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44723"/>
            <a:ext cx="7388860" cy="2736593"/>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01365"/>
            <a:ext cx="4002299" cy="348710"/>
          </a:xfrm>
          <a:prstGeom prst="rect">
            <a:avLst/>
          </a:prstGeom>
        </p:spPr>
        <p:txBody>
          <a:bodyPr vert="horz" lIns="92492" tIns="46246" rIns="92492" bIns="46246" rtlCol="0" anchor="b"/>
          <a:lstStyle>
            <a:lvl1pPr algn="r">
              <a:defRPr sz="1200"/>
            </a:lvl1pPr>
          </a:lstStyle>
          <a:p>
            <a:fld id="{C8662CF5-C1CE-4EB4-93DB-9A478826E14F}" type="slidenum">
              <a:rPr lang="en-US" smtClean="0"/>
              <a:t>‹#›</a:t>
            </a:fld>
            <a:endParaRPr lang="en-US"/>
          </a:p>
        </p:txBody>
      </p:sp>
    </p:spTree>
    <p:extLst>
      <p:ext uri="{BB962C8B-B14F-4D97-AF65-F5344CB8AC3E}">
        <p14:creationId xmlns:p14="http://schemas.microsoft.com/office/powerpoint/2010/main" val="288771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aJmgN5wavN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Good morning everyone, its</a:t>
            </a:r>
            <a:r>
              <a:rPr lang="en-US" baseline="0" dirty="0"/>
              <a:t> been an exciting day, and I am thrilled to be here and kicking off our panel presentation to support County Coordination…</a:t>
            </a:r>
            <a:br>
              <a:rPr lang="en-US" baseline="0" dirty="0"/>
            </a:br>
            <a:r>
              <a:rPr lang="en-US" baseline="0" dirty="0"/>
              <a:t>My name is JG and I am an Extension Educator with the SNAP-Ed program focused on the implementation of policy, system and environmental efforts to create environments that promote healthy choice and access …</a:t>
            </a:r>
          </a:p>
          <a:p>
            <a:endParaRPr lang="en-US" baseline="0" dirty="0"/>
          </a:p>
          <a:p>
            <a:r>
              <a:rPr lang="en-US" baseline="0" dirty="0"/>
              <a:t>Say: In continuing the conversation on developing a food secure system here in DuPage County we need to take a step back and</a:t>
            </a:r>
          </a:p>
          <a:p>
            <a:pPr marL="231229" indent="-231229">
              <a:buFont typeface="+mj-lt"/>
              <a:buAutoNum type="arabicPeriod"/>
            </a:pPr>
            <a:r>
              <a:rPr lang="en-US" baseline="0" dirty="0"/>
              <a:t>Identify what eating for health means (common definition) which will then spring board us into </a:t>
            </a:r>
          </a:p>
          <a:p>
            <a:pPr marL="231229" indent="-231229">
              <a:buFont typeface="+mj-lt"/>
              <a:buAutoNum type="arabicPeriod"/>
            </a:pPr>
            <a:r>
              <a:rPr lang="en-US" baseline="0" dirty="0"/>
              <a:t>Discussing nutrition policies in the emergency food setting, agencies can implement to promote HEALTH </a:t>
            </a:r>
          </a:p>
          <a:p>
            <a:pPr marL="231229" indent="-231229">
              <a:buFont typeface="+mj-lt"/>
              <a:buAutoNum type="arabicPeriod"/>
            </a:pPr>
            <a:endParaRPr lang="en-US" baseline="0" dirty="0"/>
          </a:p>
          <a:p>
            <a:r>
              <a:rPr lang="en-US" baseline="0" dirty="0"/>
              <a:t>Say: So let’s get started…</a:t>
            </a:r>
            <a:endParaRPr lang="en-US" dirty="0"/>
          </a:p>
        </p:txBody>
      </p:sp>
      <p:sp>
        <p:nvSpPr>
          <p:cNvPr id="4" name="Slide Number Placeholder 3"/>
          <p:cNvSpPr>
            <a:spLocks noGrp="1"/>
          </p:cNvSpPr>
          <p:nvPr>
            <p:ph type="sldNum" sz="quarter" idx="10"/>
          </p:nvPr>
        </p:nvSpPr>
        <p:spPr/>
        <p:txBody>
          <a:bodyPr/>
          <a:lstStyle/>
          <a:p>
            <a:fld id="{C8662CF5-C1CE-4EB4-93DB-9A478826E14F}" type="slidenum">
              <a:rPr lang="en-US" smtClean="0"/>
              <a:t>1</a:t>
            </a:fld>
            <a:endParaRPr lang="en-US"/>
          </a:p>
        </p:txBody>
      </p:sp>
    </p:spTree>
    <p:extLst>
      <p:ext uri="{BB962C8B-B14F-4D97-AF65-F5344CB8AC3E}">
        <p14:creationId xmlns:p14="http://schemas.microsoft.com/office/powerpoint/2010/main" val="195042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Say: but policy is a powerful tool that can result in a multitude of positive results!</a:t>
            </a:r>
          </a:p>
          <a:p>
            <a:endParaRPr lang="en-US" baseline="0" dirty="0"/>
          </a:p>
          <a:p>
            <a:r>
              <a:rPr lang="en-US" baseline="0" dirty="0"/>
              <a:t>Say: The power of policy is that:</a:t>
            </a:r>
          </a:p>
          <a:p>
            <a:pPr marL="171450" indent="-171450">
              <a:buFont typeface="Arial" panose="020B0604020202020204" pitchFamily="34" charset="0"/>
              <a:buChar char="•"/>
            </a:pPr>
            <a:r>
              <a:rPr lang="en-US" baseline="0" dirty="0"/>
              <a:t>It’s free, can be tailored to fit your agency’s needs</a:t>
            </a:r>
          </a:p>
          <a:p>
            <a:pPr marL="171450" indent="-171450">
              <a:buFont typeface="Arial" panose="020B0604020202020204" pitchFamily="34" charset="0"/>
              <a:buChar char="•"/>
            </a:pPr>
            <a:r>
              <a:rPr lang="en-US" baseline="0" dirty="0"/>
              <a:t>It keeps us on task, guiding our work and</a:t>
            </a:r>
          </a:p>
          <a:p>
            <a:pPr marL="171450" indent="-171450">
              <a:buFont typeface="Arial" panose="020B0604020202020204" pitchFamily="34" charset="0"/>
              <a:buChar char="•"/>
            </a:pPr>
            <a:r>
              <a:rPr lang="en-US" baseline="0" dirty="0"/>
              <a:t>Communicates our stance and purpose to others both within the agency and externally (to the community)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Say: Policies in the emergency food setting can ensure a clear plan is in place that promotes nutritious options and outreach</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Say: It is a statement of organizational intent, how you conduct your business and how it aligns with your mission, vision and goals. Policy is everyone’s responsibility. </a:t>
            </a:r>
          </a:p>
        </p:txBody>
      </p:sp>
      <p:sp>
        <p:nvSpPr>
          <p:cNvPr id="4" name="Slide Number Placeholder 3"/>
          <p:cNvSpPr>
            <a:spLocks noGrp="1"/>
          </p:cNvSpPr>
          <p:nvPr>
            <p:ph type="sldNum" sz="quarter" idx="10"/>
          </p:nvPr>
        </p:nvSpPr>
        <p:spPr/>
        <p:txBody>
          <a:bodyPr/>
          <a:lstStyle/>
          <a:p>
            <a:fld id="{C8662CF5-C1CE-4EB4-93DB-9A478826E14F}" type="slidenum">
              <a:rPr lang="en-US" smtClean="0"/>
              <a:t>10</a:t>
            </a:fld>
            <a:endParaRPr lang="en-US"/>
          </a:p>
        </p:txBody>
      </p:sp>
    </p:spTree>
    <p:extLst>
      <p:ext uri="{BB962C8B-B14F-4D97-AF65-F5344CB8AC3E}">
        <p14:creationId xmlns:p14="http://schemas.microsoft.com/office/powerpoint/2010/main" val="156179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COPIES OF POLICY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So where do we start? It can seem very daunting or overwhelming, the policy provided is a great example</a:t>
            </a:r>
            <a:r>
              <a:rPr lang="en-US" baseline="0" dirty="0"/>
              <a:t> from University of Wisconsin's Safe &amp; Healthy Food Pantries Project. It is short and concise, covers a variety of areas (front and back of house) and can easily be expanded to be as specific or tailored as you’d like… </a:t>
            </a:r>
            <a:br>
              <a:rPr lang="en-US" baseline="0" dirty="0"/>
            </a:br>
            <a:endParaRPr lang="en-US" dirty="0"/>
          </a:p>
          <a:p>
            <a:r>
              <a:rPr lang="en-US" dirty="0"/>
              <a:t>Say: There are important</a:t>
            </a:r>
            <a:r>
              <a:rPr lang="en-US" baseline="0" dirty="0"/>
              <a:t> components to consider and include when developing a sound nutrition policy at your </a:t>
            </a:r>
            <a:r>
              <a:rPr lang="en-US" baseline="0" dirty="0" err="1"/>
              <a:t>ef</a:t>
            </a:r>
            <a:r>
              <a:rPr lang="en-US" baseline="0" dirty="0"/>
              <a:t> site…</a:t>
            </a:r>
          </a:p>
          <a:p>
            <a:r>
              <a:rPr lang="en-US" baseline="0" dirty="0"/>
              <a:t>The WHO/WHY- purpose</a:t>
            </a:r>
          </a:p>
          <a:p>
            <a:r>
              <a:rPr lang="en-US" baseline="0" dirty="0"/>
              <a:t>The WHAT/HOW- guiding principles and it’s impact on: purchased and donated items AS WELL AS </a:t>
            </a:r>
            <a:br>
              <a:rPr lang="en-US" baseline="0" dirty="0"/>
            </a:br>
            <a:r>
              <a:rPr lang="en-US" baseline="0" dirty="0"/>
              <a:t>HOW/WHERE food and beverages will be placed and promoted throughout your distribution site</a:t>
            </a:r>
          </a:p>
        </p:txBody>
      </p:sp>
      <p:sp>
        <p:nvSpPr>
          <p:cNvPr id="4" name="Slide Number Placeholder 3"/>
          <p:cNvSpPr>
            <a:spLocks noGrp="1"/>
          </p:cNvSpPr>
          <p:nvPr>
            <p:ph type="sldNum" sz="quarter" idx="10"/>
          </p:nvPr>
        </p:nvSpPr>
        <p:spPr/>
        <p:txBody>
          <a:bodyPr/>
          <a:lstStyle/>
          <a:p>
            <a:fld id="{C8662CF5-C1CE-4EB4-93DB-9A478826E14F}" type="slidenum">
              <a:rPr lang="en-US" smtClean="0"/>
              <a:t>11</a:t>
            </a:fld>
            <a:endParaRPr lang="en-US"/>
          </a:p>
        </p:txBody>
      </p:sp>
    </p:spTree>
    <p:extLst>
      <p:ext uri="{BB962C8B-B14F-4D97-AF65-F5344CB8AC3E}">
        <p14:creationId xmlns:p14="http://schemas.microsoft.com/office/powerpoint/2010/main" val="268081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IF TIME PLAY YOUTUBE</a:t>
            </a:r>
            <a:r>
              <a:rPr lang="en-US" baseline="0" dirty="0"/>
              <a:t> CLIP (3 minutes)</a:t>
            </a:r>
            <a:br>
              <a:rPr lang="en-US" baseline="0" dirty="0"/>
            </a:br>
            <a:endParaRPr lang="en-US" baseline="0" dirty="0"/>
          </a:p>
          <a:p>
            <a:pPr marL="0" marR="0" lvl="0" indent="0" algn="l" defTabSz="924916" rtl="0" eaLnBrk="1" fontAlgn="auto" latinLnBrk="0" hangingPunct="1">
              <a:lnSpc>
                <a:spcPct val="100000"/>
              </a:lnSpc>
              <a:spcBef>
                <a:spcPts val="0"/>
              </a:spcBef>
              <a:spcAft>
                <a:spcPts val="0"/>
              </a:spcAft>
              <a:buClrTx/>
              <a:buSzTx/>
              <a:buFontTx/>
              <a:buNone/>
              <a:tabLst/>
              <a:defRPr/>
            </a:pPr>
            <a:r>
              <a:rPr lang="en-US" dirty="0">
                <a:hlinkClick r:id="rId3"/>
              </a:rPr>
              <a:t>https://www.youtube.com/watch?v=aJmgN5wavNY</a:t>
            </a:r>
            <a:endParaRPr lang="en-US" dirty="0"/>
          </a:p>
          <a:p>
            <a:pPr defTabSz="924916">
              <a:defRPr/>
            </a:pPr>
            <a:r>
              <a:rPr lang="en-US" dirty="0"/>
              <a:t> </a:t>
            </a:r>
          </a:p>
          <a:p>
            <a:pPr defTabSz="924916">
              <a:defRPr/>
            </a:pPr>
            <a:r>
              <a:rPr lang="en-US" dirty="0"/>
              <a:t>Say: To sum it up… The result</a:t>
            </a:r>
            <a:r>
              <a:rPr lang="en-US" baseline="0" dirty="0"/>
              <a:t> of </a:t>
            </a:r>
            <a:r>
              <a:rPr lang="en-US" dirty="0"/>
              <a:t>defining parameters in the</a:t>
            </a:r>
            <a:r>
              <a:rPr lang="en-US" baseline="0" dirty="0"/>
              <a:t> foods you will encourage/promote and policies for their implementation (environmental and systems changes) can enhance and support the health of your clients. </a:t>
            </a:r>
            <a:endParaRPr lang="en-US" dirty="0"/>
          </a:p>
        </p:txBody>
      </p:sp>
      <p:sp>
        <p:nvSpPr>
          <p:cNvPr id="4" name="Slide Number Placeholder 3"/>
          <p:cNvSpPr>
            <a:spLocks noGrp="1"/>
          </p:cNvSpPr>
          <p:nvPr>
            <p:ph type="sldNum" sz="quarter" idx="10"/>
          </p:nvPr>
        </p:nvSpPr>
        <p:spPr/>
        <p:txBody>
          <a:bodyPr/>
          <a:lstStyle/>
          <a:p>
            <a:fld id="{C8662CF5-C1CE-4EB4-93DB-9A478826E14F}" type="slidenum">
              <a:rPr lang="en-US" smtClean="0"/>
              <a:t>12</a:t>
            </a:fld>
            <a:endParaRPr lang="en-US"/>
          </a:p>
        </p:txBody>
      </p:sp>
    </p:spTree>
    <p:extLst>
      <p:ext uri="{BB962C8B-B14F-4D97-AF65-F5344CB8AC3E}">
        <p14:creationId xmlns:p14="http://schemas.microsoft.com/office/powerpoint/2010/main" val="194927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Our lives are filled with choices,</a:t>
            </a:r>
            <a:r>
              <a:rPr lang="en-US" baseline="0" dirty="0"/>
              <a:t> hundreds of them… many related to the foods- while a single choice might seem insignificant, </a:t>
            </a:r>
            <a:r>
              <a:rPr lang="en-US" b="1" baseline="0" dirty="0"/>
              <a:t>over time the choices we make can have a major impact on our health and life!</a:t>
            </a:r>
          </a:p>
          <a:p>
            <a:endParaRPr lang="en-US" dirty="0"/>
          </a:p>
          <a:p>
            <a:r>
              <a:rPr lang="en-US" dirty="0"/>
              <a:t>Say: As shared earlier, there are many reasons and</a:t>
            </a:r>
            <a:r>
              <a:rPr lang="en-US" baseline="0" dirty="0"/>
              <a:t> data behind why we are having this conversation and working towards a food secure system… there are multiple connections between diet, disease and food security … because of this we need to ensure we are creating environments and promoting choices that provide us with the best opportunity to live our lives to the best ability. </a:t>
            </a:r>
          </a:p>
          <a:p>
            <a:endParaRPr lang="en-US" baseline="0" dirty="0"/>
          </a:p>
          <a:p>
            <a:r>
              <a:rPr lang="en-US" baseline="0" dirty="0"/>
              <a:t>Say: Research has shown healthy eating, active living can lower your risk of many risk factors that can assist in preventing or delaying serious chronic diseases which are largely influenced by our lifestyle and choices. These diseases are among the main causes of disability and death in the US</a:t>
            </a:r>
            <a:br>
              <a:rPr lang="en-US" baseline="0" dirty="0"/>
            </a:b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Say: But there is more to it… your genetic make-up, age, gender, surrounding lifestyle and influences of environment and culture- in a food insecure climate there’s an increase in risk and additional hurdles that effect and impact choices and ultimately health (expand </a:t>
            </a:r>
            <a:r>
              <a:rPr lang="en-US" dirty="0">
                <a:solidFill>
                  <a:schemeClr val="tx1"/>
                </a:solidFill>
              </a:rPr>
              <a:t>Hunger-Obesity Paradox- overweight and undernourished)</a:t>
            </a:r>
          </a:p>
        </p:txBody>
      </p:sp>
      <p:sp>
        <p:nvSpPr>
          <p:cNvPr id="4" name="Slide Number Placeholder 3"/>
          <p:cNvSpPr>
            <a:spLocks noGrp="1"/>
          </p:cNvSpPr>
          <p:nvPr>
            <p:ph type="sldNum" sz="quarter" idx="10"/>
          </p:nvPr>
        </p:nvSpPr>
        <p:spPr/>
        <p:txBody>
          <a:bodyPr/>
          <a:lstStyle/>
          <a:p>
            <a:fld id="{C8662CF5-C1CE-4EB4-93DB-9A478826E14F}" type="slidenum">
              <a:rPr lang="en-US" smtClean="0"/>
              <a:t>2</a:t>
            </a:fld>
            <a:endParaRPr lang="en-US"/>
          </a:p>
        </p:txBody>
      </p:sp>
    </p:spTree>
    <p:extLst>
      <p:ext uri="{BB962C8B-B14F-4D97-AF65-F5344CB8AC3E}">
        <p14:creationId xmlns:p14="http://schemas.microsoft.com/office/powerpoint/2010/main" val="74809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https://www.polleverywhere.com/my/polls </a:t>
            </a:r>
          </a:p>
          <a:p>
            <a:r>
              <a:rPr lang="en-US" dirty="0"/>
              <a:t>Say: So I want everyone to get their phones out and text to the number provided on the screen</a:t>
            </a:r>
            <a:r>
              <a:rPr lang="en-US" baseline="0" dirty="0"/>
              <a:t> what comes to mind when you think about food and health… feel free to send multiple text as thoughts come into your mind…</a:t>
            </a:r>
          </a:p>
          <a:p>
            <a:endParaRPr lang="en-US" baseline="0" dirty="0"/>
          </a:p>
          <a:p>
            <a:r>
              <a:rPr lang="en-US" i="1" baseline="0" dirty="0"/>
              <a:t>Wait 1-2 minutes</a:t>
            </a:r>
          </a:p>
          <a:p>
            <a:endParaRPr lang="en-US" baseline="0" dirty="0"/>
          </a:p>
          <a:p>
            <a:r>
              <a:rPr lang="en-US" baseline="0" dirty="0"/>
              <a:t>Ask: As you’ve been sharing thoughts, a cloud has been forming on the screen, does anything stand out to you?</a:t>
            </a:r>
          </a:p>
          <a:p>
            <a:pPr defTabSz="924916">
              <a:defRPr/>
            </a:pPr>
            <a:r>
              <a:rPr lang="en-US" baseline="0" dirty="0"/>
              <a:t>	Highlight words/phrases within cloud that appear larger/most frequently </a:t>
            </a:r>
          </a:p>
          <a:p>
            <a:endParaRPr lang="en-US" baseline="0" dirty="0"/>
          </a:p>
          <a:p>
            <a:r>
              <a:rPr lang="en-US" i="1" dirty="0"/>
              <a:t>This allows audience</a:t>
            </a:r>
            <a:r>
              <a:rPr lang="en-US" i="1" baseline="0" dirty="0"/>
              <a:t> to share their perspective and provides the group with “food for thought” as we move towards a common definition of health</a:t>
            </a:r>
          </a:p>
          <a:p>
            <a:endParaRPr lang="en-US" i="1" baseline="0" dirty="0"/>
          </a:p>
          <a:p>
            <a:r>
              <a:rPr lang="en-US" i="0" baseline="0" dirty="0"/>
              <a:t>Say: What a large mix of words and phrases you’ve shared… nutrition and living a healthful life can differ greatly between you and the person sitting next to you based on your personal experiences, thoughts and lifestyle, in order to move towards a healthful, food secure system we have to come together, identify and agree on what constitutes as healthful foods to encourage…</a:t>
            </a:r>
          </a:p>
          <a:p>
            <a:endParaRPr lang="en-US" i="0" baseline="0" dirty="0"/>
          </a:p>
          <a:p>
            <a:r>
              <a:rPr lang="en-US" i="0" baseline="0" dirty="0"/>
              <a:t>Say: Let’s take a look at how health is defined by our professionals …</a:t>
            </a:r>
          </a:p>
        </p:txBody>
      </p:sp>
      <p:sp>
        <p:nvSpPr>
          <p:cNvPr id="4" name="Slide Number Placeholder 3"/>
          <p:cNvSpPr>
            <a:spLocks noGrp="1"/>
          </p:cNvSpPr>
          <p:nvPr>
            <p:ph type="sldNum" sz="quarter" idx="10"/>
          </p:nvPr>
        </p:nvSpPr>
        <p:spPr/>
        <p:txBody>
          <a:bodyPr/>
          <a:lstStyle/>
          <a:p>
            <a:fld id="{C8662CF5-C1CE-4EB4-93DB-9A478826E14F}" type="slidenum">
              <a:rPr lang="en-US" smtClean="0"/>
              <a:t>3</a:t>
            </a:fld>
            <a:endParaRPr lang="en-US"/>
          </a:p>
        </p:txBody>
      </p:sp>
    </p:spTree>
    <p:extLst>
      <p:ext uri="{BB962C8B-B14F-4D97-AF65-F5344CB8AC3E}">
        <p14:creationId xmlns:p14="http://schemas.microsoft.com/office/powerpoint/2010/main" val="330900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So, in eating for health, we need to understand what health</a:t>
            </a:r>
            <a:r>
              <a:rPr lang="en-US" baseline="0" dirty="0"/>
              <a:t> </a:t>
            </a:r>
            <a:r>
              <a:rPr lang="en-US" dirty="0"/>
              <a:t>is … according to the WHO, health is the state of complete physical, mental and social well-being</a:t>
            </a:r>
            <a:r>
              <a:rPr lang="en-US" baseline="0" dirty="0"/>
              <a:t> and not merely the absence of disease or infirmity- this is broad right, and a lot of the items mentioned in our poll can fit into this … it’s not just about getting food to families, it’s about getting nutritious foods families can grow on (quality over quantity)</a:t>
            </a:r>
            <a:br>
              <a:rPr lang="en-US" baseline="0" dirty="0"/>
            </a:br>
            <a:endParaRPr lang="en-US" dirty="0"/>
          </a:p>
          <a:p>
            <a:r>
              <a:rPr lang="en-US" dirty="0"/>
              <a:t>Say:</a:t>
            </a:r>
            <a:r>
              <a:rPr lang="en-US" baseline="0" dirty="0"/>
              <a:t> Eating healthy is a journey shaped by many factors, as shared on the previous slide, by eating for health we:</a:t>
            </a:r>
          </a:p>
          <a:p>
            <a:pPr marL="171450" indent="-171450">
              <a:buFont typeface="Arial" panose="020B0604020202020204" pitchFamily="34" charset="0"/>
              <a:buChar char="•"/>
            </a:pPr>
            <a:r>
              <a:rPr lang="en-US" dirty="0">
                <a:solidFill>
                  <a:schemeClr val="tx1"/>
                </a:solidFill>
              </a:rPr>
              <a:t>Higher quality of Life</a:t>
            </a:r>
          </a:p>
          <a:p>
            <a:pPr marL="171450" indent="-171450">
              <a:buFont typeface="Arial" panose="020B0604020202020204" pitchFamily="34" charset="0"/>
              <a:buChar char="•"/>
            </a:pPr>
            <a:r>
              <a:rPr lang="en-US" dirty="0">
                <a:solidFill>
                  <a:schemeClr val="tx1"/>
                </a:solidFill>
              </a:rPr>
              <a:t>Reduced Chronic Disease</a:t>
            </a:r>
          </a:p>
          <a:p>
            <a:pPr marL="171450" indent="-171450">
              <a:buFont typeface="Arial" panose="020B0604020202020204" pitchFamily="34" charset="0"/>
              <a:buChar char="•"/>
            </a:pPr>
            <a:r>
              <a:rPr lang="en-US" dirty="0">
                <a:solidFill>
                  <a:schemeClr val="tx1"/>
                </a:solidFill>
              </a:rPr>
              <a:t>Nourishment for the Body, Mind &amp; Soul</a:t>
            </a:r>
          </a:p>
          <a:p>
            <a:pPr marL="171450" indent="-171450">
              <a:buFont typeface="Arial" panose="020B0604020202020204" pitchFamily="34" charset="0"/>
              <a:buChar char="•"/>
            </a:pPr>
            <a:r>
              <a:rPr lang="en-US" dirty="0">
                <a:solidFill>
                  <a:schemeClr val="tx1"/>
                </a:solidFill>
              </a:rPr>
              <a:t>Energy &amp; Stamina </a:t>
            </a:r>
          </a:p>
          <a:p>
            <a:pPr marL="171450" indent="-171450">
              <a:buFont typeface="Arial" panose="020B0604020202020204" pitchFamily="34" charset="0"/>
              <a:buChar char="•"/>
            </a:pPr>
            <a:r>
              <a:rPr lang="en-US" dirty="0">
                <a:solidFill>
                  <a:schemeClr val="tx1"/>
                </a:solidFill>
              </a:rPr>
              <a:t>Positive Outlook</a:t>
            </a:r>
          </a:p>
          <a:p>
            <a:pPr marL="171450" indent="-171450">
              <a:buFont typeface="Arial" panose="020B0604020202020204" pitchFamily="34" charset="0"/>
              <a:buChar char="•"/>
            </a:pPr>
            <a:r>
              <a:rPr lang="en-US" dirty="0">
                <a:solidFill>
                  <a:schemeClr val="tx1"/>
                </a:solidFill>
              </a:rPr>
              <a:t>Enjoyment </a:t>
            </a:r>
          </a:p>
          <a:p>
            <a:pPr marL="171450" indent="-171450">
              <a:buFont typeface="Arial" panose="020B0604020202020204" pitchFamily="34" charset="0"/>
              <a:buChar char="•"/>
            </a:pPr>
            <a:r>
              <a:rPr lang="en-US" dirty="0">
                <a:solidFill>
                  <a:schemeClr val="tx1"/>
                </a:solidFill>
              </a:rPr>
              <a:t>Look &amp; Feel Good</a:t>
            </a:r>
          </a:p>
          <a:p>
            <a:pPr marL="171450" indent="-171450">
              <a:buFont typeface="Arial" panose="020B0604020202020204" pitchFamily="34" charset="0"/>
              <a:buChar char="•"/>
            </a:pPr>
            <a:r>
              <a:rPr lang="en-US" dirty="0">
                <a:solidFill>
                  <a:schemeClr val="tx1"/>
                </a:solidFill>
              </a:rPr>
              <a:t>Environmental Impacts</a:t>
            </a:r>
          </a:p>
        </p:txBody>
      </p:sp>
      <p:sp>
        <p:nvSpPr>
          <p:cNvPr id="4" name="Slide Number Placeholder 3"/>
          <p:cNvSpPr>
            <a:spLocks noGrp="1"/>
          </p:cNvSpPr>
          <p:nvPr>
            <p:ph type="sldNum" sz="quarter" idx="10"/>
          </p:nvPr>
        </p:nvSpPr>
        <p:spPr/>
        <p:txBody>
          <a:bodyPr/>
          <a:lstStyle/>
          <a:p>
            <a:fld id="{C8662CF5-C1CE-4EB4-93DB-9A478826E14F}" type="slidenum">
              <a:rPr lang="en-US" smtClean="0"/>
              <a:t>4</a:t>
            </a:fld>
            <a:endParaRPr lang="en-US"/>
          </a:p>
        </p:txBody>
      </p:sp>
    </p:spTree>
    <p:extLst>
      <p:ext uri="{BB962C8B-B14F-4D97-AF65-F5344CB8AC3E}">
        <p14:creationId xmlns:p14="http://schemas.microsoft.com/office/powerpoint/2010/main" val="1517180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Here in the United States, t</a:t>
            </a:r>
            <a:r>
              <a:rPr lang="en-US" dirty="0"/>
              <a:t>he DGA’s is our go-to guidance to assist</a:t>
            </a:r>
            <a:r>
              <a:rPr lang="en-US" baseline="0" dirty="0"/>
              <a:t> us in eating for health. </a:t>
            </a:r>
          </a:p>
          <a:p>
            <a:endParaRPr lang="en-US" baseline="0" dirty="0"/>
          </a:p>
          <a:p>
            <a:r>
              <a:rPr lang="en-US" baseline="0" dirty="0"/>
              <a:t>Say: It’s recommendations are </a:t>
            </a:r>
            <a:r>
              <a:rPr lang="en-US" dirty="0"/>
              <a:t>supported by scientific evidence</a:t>
            </a:r>
            <a:r>
              <a:rPr lang="en-US" baseline="0" dirty="0"/>
              <a:t>, devised by a diverse group of professionals. These guidelines provide advice on: </a:t>
            </a:r>
          </a:p>
          <a:p>
            <a:pPr marL="171450" indent="-171450">
              <a:buFont typeface="Arial" panose="020B0604020202020204" pitchFamily="34" charset="0"/>
              <a:buChar char="•"/>
            </a:pPr>
            <a:r>
              <a:rPr lang="en-US" baseline="0" dirty="0"/>
              <a:t>making informed food choices and</a:t>
            </a:r>
          </a:p>
          <a:p>
            <a:pPr marL="171450" indent="-171450">
              <a:buFont typeface="Arial" panose="020B0604020202020204" pitchFamily="34" charset="0"/>
              <a:buChar char="•"/>
            </a:pPr>
            <a:r>
              <a:rPr lang="en-US" baseline="0" dirty="0"/>
              <a:t>consuming right amount of nutrients and calories</a:t>
            </a:r>
          </a:p>
          <a:p>
            <a:pPr marL="0" indent="0">
              <a:buFont typeface="Arial" panose="020B0604020202020204" pitchFamily="34" charset="0"/>
              <a:buNone/>
            </a:pPr>
            <a:r>
              <a:rPr lang="en-US" baseline="0" dirty="0"/>
              <a:t>It’s </a:t>
            </a:r>
            <a:r>
              <a:rPr lang="en-US" b="1" baseline="0" dirty="0"/>
              <a:t>main goal is to promote overall health and a healthy weight, to prevent or reduce the chance of chronic disease</a:t>
            </a:r>
          </a:p>
          <a:p>
            <a:pPr marL="0" indent="0">
              <a:buFont typeface="Arial" panose="020B0604020202020204" pitchFamily="34" charset="0"/>
              <a:buNone/>
            </a:pPr>
            <a:endParaRPr lang="en-US" b="1" baseline="0" dirty="0"/>
          </a:p>
          <a:p>
            <a:pPr marL="0" indent="0">
              <a:buFont typeface="Arial" panose="020B0604020202020204" pitchFamily="34" charset="0"/>
              <a:buNone/>
            </a:pPr>
            <a:r>
              <a:rPr lang="en-US" baseline="0" dirty="0"/>
              <a:t>Say: Unlike past versions of the guidelines- this version </a:t>
            </a:r>
            <a:r>
              <a:rPr lang="en-US" b="1" baseline="0" dirty="0"/>
              <a:t>emphasizes overall eating patterns </a:t>
            </a:r>
            <a:r>
              <a:rPr lang="en-US" baseline="0" dirty="0"/>
              <a:t>and the combination of all the foods and drinks that people consume every day</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Say: The </a:t>
            </a:r>
            <a:r>
              <a:rPr lang="en-US" i="1" dirty="0"/>
              <a:t>Dietary Guidelines</a:t>
            </a:r>
            <a:r>
              <a:rPr lang="en-US" dirty="0"/>
              <a:t> is developed and written for a professional audience. Therefore, its translation into actionable consumer messages and resources is crucial to help individuals, families, and communities achieve healthy eating patterns. MyPlate is one such example. MyPlate is used by professionals across multiple sectors to help individuals become more aware of and educated about making healthy food and beverage choices over time. Created to be used in various settings and to be adaptable to the needs of specific population groups, the MyPlate symbol and its supporting consumer resources at ChooseMyPlate.gov bring together the key elements of healthy eating patterns, translating the </a:t>
            </a:r>
            <a:r>
              <a:rPr lang="en-US" i="1" dirty="0"/>
              <a:t>Dietary Guidelines</a:t>
            </a:r>
            <a:r>
              <a:rPr lang="en-US" dirty="0"/>
              <a:t> into key consumer messages that are used in educational materials and tools for the public.</a:t>
            </a:r>
            <a:endParaRPr lang="en-US" b="1" dirty="0"/>
          </a:p>
        </p:txBody>
      </p:sp>
      <p:sp>
        <p:nvSpPr>
          <p:cNvPr id="4" name="Slide Number Placeholder 3"/>
          <p:cNvSpPr>
            <a:spLocks noGrp="1"/>
          </p:cNvSpPr>
          <p:nvPr>
            <p:ph type="sldNum" sz="quarter" idx="10"/>
          </p:nvPr>
        </p:nvSpPr>
        <p:spPr/>
        <p:txBody>
          <a:bodyPr/>
          <a:lstStyle/>
          <a:p>
            <a:fld id="{C8662CF5-C1CE-4EB4-93DB-9A478826E14F}" type="slidenum">
              <a:rPr lang="en-US" smtClean="0"/>
              <a:t>5</a:t>
            </a:fld>
            <a:endParaRPr lang="en-US"/>
          </a:p>
        </p:txBody>
      </p:sp>
    </p:spTree>
    <p:extLst>
      <p:ext uri="{BB962C8B-B14F-4D97-AF65-F5344CB8AC3E}">
        <p14:creationId xmlns:p14="http://schemas.microsoft.com/office/powerpoint/2010/main" val="288918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More specific to</a:t>
            </a:r>
            <a:r>
              <a:rPr lang="en-US" baseline="0" dirty="0"/>
              <a:t> the emergency food setting, there has been an increased awareness of the need to improve the quality of foods provided to clients. Feeding America convened an </a:t>
            </a:r>
            <a:r>
              <a:rPr lang="en-US" dirty="0"/>
              <a:t>advisory board and network nutrition task force to explore the meaning of “nutritious” (2012)</a:t>
            </a:r>
            <a:endParaRPr lang="en-US" baseline="0" dirty="0"/>
          </a:p>
          <a:p>
            <a:endParaRPr lang="en-US" dirty="0"/>
          </a:p>
          <a:p>
            <a:r>
              <a:rPr lang="en-US" baseline="0" dirty="0"/>
              <a:t>Say: Resulting in F2Es- recommendations for agencies to assist in evaluating food and beverages they stocked &amp; identifying choices to encourage that align with the DGAs &amp; MyPlate</a:t>
            </a:r>
          </a:p>
          <a:p>
            <a:endParaRPr lang="en-US" baseline="0" dirty="0"/>
          </a:p>
          <a:p>
            <a:r>
              <a:rPr lang="en-US" baseline="0" dirty="0"/>
              <a:t>Say: Criteria is listed for each category (F&amp;V, Grains, Protein &amp; Dairy) and includes limitations on Sodium, Saturated and Trans Fat and Total Sugar </a:t>
            </a:r>
            <a:br>
              <a:rPr lang="en-US" baseline="0" dirty="0"/>
            </a:br>
            <a:r>
              <a:rPr lang="en-US" baseline="0" dirty="0"/>
              <a:t>(protein example on screen)</a:t>
            </a:r>
          </a:p>
          <a:p>
            <a:endParaRPr lang="en-US" baseline="0" dirty="0"/>
          </a:p>
          <a:p>
            <a:r>
              <a:rPr lang="en-US" baseline="0" dirty="0"/>
              <a:t>Say: Agencies today are approaching their mission to end hunger more holistically to include additional opportunities for clients and their families to be physically, financially and emotionally healthy in their lives… to do this, agencies need more than just a list of recommendations of food. They need to explore and implement changes at the systems and environmental level, they need policy.</a:t>
            </a:r>
          </a:p>
        </p:txBody>
      </p:sp>
      <p:sp>
        <p:nvSpPr>
          <p:cNvPr id="4" name="Slide Number Placeholder 3"/>
          <p:cNvSpPr>
            <a:spLocks noGrp="1"/>
          </p:cNvSpPr>
          <p:nvPr>
            <p:ph type="sldNum" sz="quarter" idx="10"/>
          </p:nvPr>
        </p:nvSpPr>
        <p:spPr/>
        <p:txBody>
          <a:bodyPr/>
          <a:lstStyle/>
          <a:p>
            <a:fld id="{C8662CF5-C1CE-4EB4-93DB-9A478826E14F}" type="slidenum">
              <a:rPr lang="en-US" smtClean="0"/>
              <a:t>6</a:t>
            </a:fld>
            <a:endParaRPr lang="en-US"/>
          </a:p>
        </p:txBody>
      </p:sp>
    </p:spTree>
    <p:extLst>
      <p:ext uri="{BB962C8B-B14F-4D97-AF65-F5344CB8AC3E}">
        <p14:creationId xmlns:p14="http://schemas.microsoft.com/office/powerpoint/2010/main" val="174087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https://www.polleverywhere.com/my/polls</a:t>
            </a:r>
            <a:br>
              <a:rPr lang="en-US"/>
            </a:br>
            <a:r>
              <a:rPr lang="en-US"/>
              <a:t>Say</a:t>
            </a:r>
            <a:r>
              <a:rPr lang="en-US" dirty="0"/>
              <a:t>: Similar to when we thought about healthful</a:t>
            </a:r>
            <a:r>
              <a:rPr lang="en-US" baseline="0" dirty="0"/>
              <a:t> foods, </a:t>
            </a:r>
            <a:r>
              <a:rPr lang="en-US" dirty="0"/>
              <a:t>I want everyone to get their phones out and adding to the text</a:t>
            </a:r>
            <a:r>
              <a:rPr lang="en-US" baseline="0" dirty="0"/>
              <a:t> string think about policy, what it does and why is it important … again, feel free to send multiple text as thoughts come into your mind…</a:t>
            </a:r>
          </a:p>
          <a:p>
            <a:endParaRPr lang="en-US" baseline="0" dirty="0"/>
          </a:p>
          <a:p>
            <a:r>
              <a:rPr lang="en-US" i="1" baseline="0" dirty="0"/>
              <a:t>Wait 1-2 minutes</a:t>
            </a:r>
          </a:p>
          <a:p>
            <a:endParaRPr lang="en-US" baseline="0" dirty="0"/>
          </a:p>
          <a:p>
            <a:r>
              <a:rPr lang="en-US" baseline="0" dirty="0"/>
              <a:t>Ask: As you’ve been sharing thoughts, a cloud has been forming on the screen, does anything stand out to you?</a:t>
            </a:r>
          </a:p>
          <a:p>
            <a:pPr defTabSz="924916">
              <a:defRPr/>
            </a:pPr>
            <a:r>
              <a:rPr lang="en-US" baseline="0" dirty="0"/>
              <a:t>	Highlight words/phrases within cloud that appear larger/most frequently </a:t>
            </a:r>
          </a:p>
          <a:p>
            <a:endParaRPr lang="en-US" baseline="0" dirty="0"/>
          </a:p>
          <a:p>
            <a:r>
              <a:rPr lang="en-US" i="1" dirty="0"/>
              <a:t>This allows audience</a:t>
            </a:r>
            <a:r>
              <a:rPr lang="en-US" i="1" baseline="0" dirty="0"/>
              <a:t> to share their perspective and provides the group with “food for thought” as we move into discussing policy’s place in EF</a:t>
            </a:r>
          </a:p>
          <a:p>
            <a:endParaRPr lang="en-US" i="0" baseline="0" dirty="0"/>
          </a:p>
          <a:p>
            <a:r>
              <a:rPr lang="en-US" i="0" baseline="0" dirty="0"/>
              <a:t>Say: OK Let’s talk policy…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Policy is a powerful tool, typically</a:t>
            </a:r>
            <a:r>
              <a:rPr lang="en-US" baseline="0" dirty="0"/>
              <a:t> when it’s brought up this is the reaction that comes to mind is </a:t>
            </a:r>
            <a:r>
              <a:rPr lang="en-US" i="0" baseline="0" dirty="0"/>
              <a:t>…</a:t>
            </a:r>
            <a:endParaRPr lang="en-US" baseline="0" dirty="0"/>
          </a:p>
        </p:txBody>
      </p:sp>
      <p:sp>
        <p:nvSpPr>
          <p:cNvPr id="4" name="Slide Number Placeholder 3"/>
          <p:cNvSpPr>
            <a:spLocks noGrp="1"/>
          </p:cNvSpPr>
          <p:nvPr>
            <p:ph type="sldNum" sz="quarter" idx="10"/>
          </p:nvPr>
        </p:nvSpPr>
        <p:spPr/>
        <p:txBody>
          <a:bodyPr/>
          <a:lstStyle/>
          <a:p>
            <a:fld id="{C8662CF5-C1CE-4EB4-93DB-9A478826E14F}" type="slidenum">
              <a:rPr lang="en-US" smtClean="0"/>
              <a:t>7</a:t>
            </a:fld>
            <a:endParaRPr lang="en-US"/>
          </a:p>
        </p:txBody>
      </p:sp>
    </p:spTree>
    <p:extLst>
      <p:ext uri="{BB962C8B-B14F-4D97-AF65-F5344CB8AC3E}">
        <p14:creationId xmlns:p14="http://schemas.microsoft.com/office/powerpoint/2010/main" val="542859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Noooooo</a:t>
            </a:r>
            <a:r>
              <a:rPr lang="en-US" baseline="0" dirty="0"/>
              <a:t>, why?!</a:t>
            </a:r>
          </a:p>
        </p:txBody>
      </p:sp>
      <p:sp>
        <p:nvSpPr>
          <p:cNvPr id="4" name="Slide Number Placeholder 3"/>
          <p:cNvSpPr>
            <a:spLocks noGrp="1"/>
          </p:cNvSpPr>
          <p:nvPr>
            <p:ph type="sldNum" sz="quarter" idx="10"/>
          </p:nvPr>
        </p:nvSpPr>
        <p:spPr/>
        <p:txBody>
          <a:bodyPr/>
          <a:lstStyle/>
          <a:p>
            <a:fld id="{C8662CF5-C1CE-4EB4-93DB-9A478826E14F}" type="slidenum">
              <a:rPr lang="en-US" smtClean="0"/>
              <a:t>8</a:t>
            </a:fld>
            <a:endParaRPr lang="en-US"/>
          </a:p>
        </p:txBody>
      </p:sp>
    </p:spTree>
    <p:extLst>
      <p:ext uri="{BB962C8B-B14F-4D97-AF65-F5344CB8AC3E}">
        <p14:creationId xmlns:p14="http://schemas.microsoft.com/office/powerpoint/2010/main" val="3428718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a:t>
            </a:r>
            <a:r>
              <a:rPr lang="en-US" baseline="0" dirty="0"/>
              <a:t> people get on edge and wonder, w</a:t>
            </a:r>
            <a:r>
              <a:rPr lang="en-US" dirty="0"/>
              <a:t>hat have I done </a:t>
            </a:r>
            <a:r>
              <a:rPr lang="en-US" baseline="0" dirty="0"/>
              <a:t>wrong?</a:t>
            </a:r>
            <a:endParaRPr lang="en-US" dirty="0"/>
          </a:p>
        </p:txBody>
      </p:sp>
      <p:sp>
        <p:nvSpPr>
          <p:cNvPr id="4" name="Slide Number Placeholder 3"/>
          <p:cNvSpPr>
            <a:spLocks noGrp="1"/>
          </p:cNvSpPr>
          <p:nvPr>
            <p:ph type="sldNum" sz="quarter" idx="10"/>
          </p:nvPr>
        </p:nvSpPr>
        <p:spPr/>
        <p:txBody>
          <a:bodyPr/>
          <a:lstStyle/>
          <a:p>
            <a:fld id="{C8662CF5-C1CE-4EB4-93DB-9A478826E14F}" type="slidenum">
              <a:rPr lang="en-US" smtClean="0"/>
              <a:t>9</a:t>
            </a:fld>
            <a:endParaRPr lang="en-US"/>
          </a:p>
        </p:txBody>
      </p:sp>
    </p:spTree>
    <p:extLst>
      <p:ext uri="{BB962C8B-B14F-4D97-AF65-F5344CB8AC3E}">
        <p14:creationId xmlns:p14="http://schemas.microsoft.com/office/powerpoint/2010/main" val="10937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9/21/2017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9/21/2017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9/21/2017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ite, Cauliflower, Vegetable, Healthy"/>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1859968"/>
            <a:ext cx="12192000" cy="81280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1792622"/>
            <a:ext cx="10058400" cy="3566160"/>
          </a:xfrm>
        </p:spPr>
        <p:txBody>
          <a:bodyPr/>
          <a:lstStyle/>
          <a:p>
            <a:r>
              <a:rPr lang="en-US" b="1" dirty="0"/>
              <a:t>Defining Parameters of a Food Secure System</a:t>
            </a:r>
          </a:p>
        </p:txBody>
      </p:sp>
      <p:sp>
        <p:nvSpPr>
          <p:cNvPr id="3" name="Subtitle 2"/>
          <p:cNvSpPr>
            <a:spLocks noGrp="1"/>
          </p:cNvSpPr>
          <p:nvPr>
            <p:ph type="subTitle" idx="1"/>
          </p:nvPr>
        </p:nvSpPr>
        <p:spPr>
          <a:xfrm>
            <a:off x="0" y="5524996"/>
            <a:ext cx="10058400" cy="1143000"/>
          </a:xfrm>
        </p:spPr>
        <p:txBody>
          <a:bodyPr/>
          <a:lstStyle/>
          <a:p>
            <a:r>
              <a:rPr lang="en-US" b="1" dirty="0">
                <a:solidFill>
                  <a:schemeClr val="accent2"/>
                </a:solidFill>
              </a:rPr>
              <a:t>Jessica Gadomski MS, RD, LDN</a:t>
            </a:r>
            <a:br>
              <a:rPr lang="en-US" b="1" dirty="0">
                <a:solidFill>
                  <a:schemeClr val="accent2"/>
                </a:solidFill>
              </a:rPr>
            </a:br>
            <a:r>
              <a:rPr lang="en-US" b="1" dirty="0">
                <a:solidFill>
                  <a:schemeClr val="accent2"/>
                </a:solidFill>
              </a:rPr>
              <a:t>University of Illinois Extension- SNAP-Education</a:t>
            </a:r>
          </a:p>
        </p:txBody>
      </p:sp>
    </p:spTree>
    <p:extLst>
      <p:ext uri="{BB962C8B-B14F-4D97-AF65-F5344CB8AC3E}">
        <p14:creationId xmlns:p14="http://schemas.microsoft.com/office/powerpoint/2010/main" val="24723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0"/>
            <a:ext cx="10058400" cy="1450757"/>
          </a:xfrm>
        </p:spPr>
        <p:txBody>
          <a:bodyPr/>
          <a:lstStyle/>
          <a:p>
            <a:r>
              <a:rPr lang="en-US" b="1" dirty="0"/>
              <a:t>The Power of Policy</a:t>
            </a:r>
          </a:p>
        </p:txBody>
      </p:sp>
      <p:sp>
        <p:nvSpPr>
          <p:cNvPr id="5" name="Content Placeholder 4"/>
          <p:cNvSpPr>
            <a:spLocks noGrp="1"/>
          </p:cNvSpPr>
          <p:nvPr>
            <p:ph idx="1"/>
          </p:nvPr>
        </p:nvSpPr>
        <p:spPr>
          <a:xfrm>
            <a:off x="745587" y="1845734"/>
            <a:ext cx="5665829" cy="4451549"/>
          </a:xfrm>
        </p:spPr>
        <p:txBody>
          <a:bodyPr>
            <a:normAutofit fontScale="92500" lnSpcReduction="10000"/>
          </a:bodyPr>
          <a:lstStyle/>
          <a:p>
            <a:pPr>
              <a:buFont typeface="Wingdings" panose="05000000000000000000" pitchFamily="2" charset="2"/>
              <a:buChar char="v"/>
            </a:pPr>
            <a:r>
              <a:rPr lang="en-US" sz="2800" dirty="0"/>
              <a:t>  Communicates your position/stance   </a:t>
            </a:r>
            <a:br>
              <a:rPr lang="en-US" sz="2800" dirty="0"/>
            </a:br>
            <a:r>
              <a:rPr lang="en-US" sz="2800" dirty="0"/>
              <a:t>    to others</a:t>
            </a:r>
            <a:br>
              <a:rPr lang="en-US" sz="2800" dirty="0"/>
            </a:br>
            <a:endParaRPr lang="en-US" sz="1000" dirty="0"/>
          </a:p>
          <a:p>
            <a:pPr>
              <a:buFont typeface="Wingdings" panose="05000000000000000000" pitchFamily="2" charset="2"/>
              <a:buChar char="v"/>
            </a:pPr>
            <a:r>
              <a:rPr lang="en-US" sz="2800" dirty="0"/>
              <a:t> Can be tailored to fit your </a:t>
            </a:r>
            <a:br>
              <a:rPr lang="en-US" sz="2800" dirty="0"/>
            </a:br>
            <a:r>
              <a:rPr lang="en-US" sz="2800" dirty="0"/>
              <a:t>    organization (broad, specific) </a:t>
            </a:r>
            <a:br>
              <a:rPr lang="en-US" sz="2800" dirty="0"/>
            </a:br>
            <a:endParaRPr lang="en-US" sz="1000" dirty="0"/>
          </a:p>
          <a:p>
            <a:pPr>
              <a:buFont typeface="Wingdings" panose="05000000000000000000" pitchFamily="2" charset="2"/>
              <a:buChar char="v"/>
            </a:pPr>
            <a:r>
              <a:rPr lang="en-US" sz="2800" dirty="0"/>
              <a:t> Holds us accountable </a:t>
            </a:r>
            <a:br>
              <a:rPr lang="en-US" sz="2800" dirty="0"/>
            </a:br>
            <a:endParaRPr lang="en-US" sz="1000" dirty="0"/>
          </a:p>
          <a:p>
            <a:pPr>
              <a:buFont typeface="Wingdings" panose="05000000000000000000" pitchFamily="2" charset="2"/>
              <a:buChar char="v"/>
            </a:pPr>
            <a:r>
              <a:rPr lang="en-US" sz="2800" dirty="0"/>
              <a:t> Keeps you on-track (guide)</a:t>
            </a:r>
            <a:br>
              <a:rPr lang="en-US" sz="2800" dirty="0"/>
            </a:br>
            <a:endParaRPr lang="en-US" sz="1100" dirty="0"/>
          </a:p>
          <a:p>
            <a:pPr>
              <a:buFont typeface="Wingdings" panose="05000000000000000000" pitchFamily="2" charset="2"/>
              <a:buChar char="v"/>
            </a:pPr>
            <a:r>
              <a:rPr lang="en-US" sz="2800" dirty="0"/>
              <a:t> Actionable</a:t>
            </a:r>
            <a:br>
              <a:rPr lang="en-US" sz="2800" dirty="0"/>
            </a:br>
            <a:endParaRPr lang="en-US" sz="1000" dirty="0"/>
          </a:p>
          <a:p>
            <a:pPr>
              <a:buFont typeface="Wingdings" panose="05000000000000000000" pitchFamily="2" charset="2"/>
              <a:buChar char="v"/>
            </a:pPr>
            <a:r>
              <a:rPr lang="en-US" sz="2800" dirty="0"/>
              <a:t> Free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336" r="36578"/>
          <a:stretch/>
        </p:blipFill>
        <p:spPr>
          <a:xfrm>
            <a:off x="6998899" y="0"/>
            <a:ext cx="5193101" cy="6297283"/>
          </a:xfrm>
          <a:prstGeom prst="rect">
            <a:avLst/>
          </a:prstGeom>
        </p:spPr>
      </p:pic>
    </p:spTree>
    <p:extLst>
      <p:ext uri="{BB962C8B-B14F-4D97-AF65-F5344CB8AC3E}">
        <p14:creationId xmlns:p14="http://schemas.microsoft.com/office/powerpoint/2010/main" val="75177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620256" y="1846052"/>
            <a:ext cx="3241882" cy="4436139"/>
          </a:xfrm>
          <a:prstGeom prst="rect">
            <a:avLst/>
          </a:prstGeom>
          <a:ln>
            <a:solidFill>
              <a:schemeClr val="accent1"/>
            </a:solidFill>
          </a:ln>
        </p:spPr>
      </p:pic>
      <p:sp>
        <p:nvSpPr>
          <p:cNvPr id="2" name="Title 1"/>
          <p:cNvSpPr>
            <a:spLocks noGrp="1"/>
          </p:cNvSpPr>
          <p:nvPr>
            <p:ph type="title"/>
          </p:nvPr>
        </p:nvSpPr>
        <p:spPr>
          <a:xfrm>
            <a:off x="1097280" y="0"/>
            <a:ext cx="10058400" cy="1450757"/>
          </a:xfrm>
        </p:spPr>
        <p:txBody>
          <a:bodyPr/>
          <a:lstStyle/>
          <a:p>
            <a:r>
              <a:rPr lang="en-US" b="1" dirty="0"/>
              <a:t>Developing your Policy</a:t>
            </a:r>
          </a:p>
        </p:txBody>
      </p:sp>
      <p:sp>
        <p:nvSpPr>
          <p:cNvPr id="6" name="Text Placeholder 5"/>
          <p:cNvSpPr>
            <a:spLocks noGrp="1"/>
          </p:cNvSpPr>
          <p:nvPr>
            <p:ph type="body" idx="1"/>
          </p:nvPr>
        </p:nvSpPr>
        <p:spPr/>
        <p:txBody>
          <a:bodyPr>
            <a:normAutofit/>
          </a:bodyPr>
          <a:lstStyle/>
          <a:p>
            <a:pPr algn="ctr"/>
            <a:r>
              <a:rPr lang="en-US" sz="2800" b="1" dirty="0"/>
              <a:t>What to include</a:t>
            </a:r>
          </a:p>
        </p:txBody>
      </p:sp>
      <p:sp>
        <p:nvSpPr>
          <p:cNvPr id="8" name="Content Placeholder 7"/>
          <p:cNvSpPr>
            <a:spLocks noGrp="1"/>
          </p:cNvSpPr>
          <p:nvPr>
            <p:ph sz="half" idx="2"/>
          </p:nvPr>
        </p:nvSpPr>
        <p:spPr>
          <a:xfrm>
            <a:off x="731520" y="2447831"/>
            <a:ext cx="5486400" cy="3834359"/>
          </a:xfrm>
        </p:spPr>
        <p:txBody>
          <a:bodyPr>
            <a:noAutofit/>
          </a:bodyPr>
          <a:lstStyle/>
          <a:p>
            <a:pPr>
              <a:buFont typeface="Wingdings" panose="05000000000000000000" pitchFamily="2" charset="2"/>
              <a:buChar char="v"/>
            </a:pPr>
            <a:r>
              <a:rPr lang="en-US" sz="2600" dirty="0"/>
              <a:t> Purpose of the Policy</a:t>
            </a:r>
          </a:p>
          <a:p>
            <a:pPr>
              <a:buFont typeface="Wingdings" panose="05000000000000000000" pitchFamily="2" charset="2"/>
              <a:buChar char="v"/>
            </a:pPr>
            <a:r>
              <a:rPr lang="en-US" sz="2600" dirty="0"/>
              <a:t> Guiding Principles </a:t>
            </a:r>
          </a:p>
          <a:p>
            <a:pPr>
              <a:buFont typeface="Wingdings" panose="05000000000000000000" pitchFamily="2" charset="2"/>
              <a:buChar char="v"/>
            </a:pPr>
            <a:r>
              <a:rPr lang="en-US" sz="2600" dirty="0"/>
              <a:t> Purchased Products</a:t>
            </a:r>
          </a:p>
          <a:p>
            <a:pPr>
              <a:buFont typeface="Wingdings" panose="05000000000000000000" pitchFamily="2" charset="2"/>
              <a:buChar char="v"/>
            </a:pPr>
            <a:r>
              <a:rPr lang="en-US" sz="2600" dirty="0"/>
              <a:t> Donated Products </a:t>
            </a:r>
          </a:p>
          <a:p>
            <a:pPr>
              <a:buFont typeface="Wingdings" panose="05000000000000000000" pitchFamily="2" charset="2"/>
              <a:buChar char="v"/>
            </a:pPr>
            <a:r>
              <a:rPr lang="en-US" sz="2600" dirty="0"/>
              <a:t> Product Placement &amp; Selection </a:t>
            </a:r>
          </a:p>
          <a:p>
            <a:pPr>
              <a:buFont typeface="Wingdings" panose="05000000000000000000" pitchFamily="2" charset="2"/>
              <a:buChar char="v"/>
            </a:pPr>
            <a:r>
              <a:rPr lang="en-US" sz="2600" dirty="0"/>
              <a:t> Identify Policy Authority </a:t>
            </a:r>
          </a:p>
          <a:p>
            <a:pPr>
              <a:buFont typeface="Wingdings" panose="05000000000000000000" pitchFamily="2" charset="2"/>
              <a:buChar char="v"/>
            </a:pPr>
            <a:r>
              <a:rPr lang="en-US" sz="2600" dirty="0"/>
              <a:t> Timeline for Policy Review &amp; Revisions</a:t>
            </a:r>
          </a:p>
        </p:txBody>
      </p:sp>
      <p:pic>
        <p:nvPicPr>
          <p:cNvPr id="11" name="Picture 10"/>
          <p:cNvPicPr>
            <a:picLocks noChangeAspect="1"/>
          </p:cNvPicPr>
          <p:nvPr/>
        </p:nvPicPr>
        <p:blipFill>
          <a:blip r:embed="rId4"/>
          <a:stretch>
            <a:fillRect/>
          </a:stretch>
        </p:blipFill>
        <p:spPr>
          <a:xfrm rot="1180419">
            <a:off x="7625189" y="678404"/>
            <a:ext cx="4192797" cy="5602446"/>
          </a:xfrm>
          <a:prstGeom prst="rect">
            <a:avLst/>
          </a:prstGeom>
          <a:ln>
            <a:solidFill>
              <a:schemeClr val="accent1"/>
            </a:solidFill>
          </a:ln>
        </p:spPr>
      </p:pic>
      <p:sp>
        <p:nvSpPr>
          <p:cNvPr id="13" name="TextBox 12"/>
          <p:cNvSpPr txBox="1"/>
          <p:nvPr/>
        </p:nvSpPr>
        <p:spPr>
          <a:xfrm>
            <a:off x="6670488" y="6480078"/>
            <a:ext cx="5521512" cy="369332"/>
          </a:xfrm>
          <a:prstGeom prst="rect">
            <a:avLst/>
          </a:prstGeom>
          <a:noFill/>
        </p:spPr>
        <p:txBody>
          <a:bodyPr wrap="none" rtlCol="0">
            <a:spAutoFit/>
          </a:bodyPr>
          <a:lstStyle/>
          <a:p>
            <a:r>
              <a:rPr lang="en-US" i="1" dirty="0"/>
              <a:t>UW Extension: Safe &amp; Healthy Food Pantries Project Tools</a:t>
            </a:r>
          </a:p>
        </p:txBody>
      </p:sp>
    </p:spTree>
    <p:extLst>
      <p:ext uri="{BB962C8B-B14F-4D97-AF65-F5344CB8AC3E}">
        <p14:creationId xmlns:p14="http://schemas.microsoft.com/office/powerpoint/2010/main" val="231665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48840"/>
            <a:ext cx="10058400" cy="3566160"/>
          </a:xfrm>
        </p:spPr>
        <p:txBody>
          <a:bodyPr/>
          <a:lstStyle/>
          <a:p>
            <a:r>
              <a:rPr lang="en-US" b="1" dirty="0"/>
              <a:t>The Power of Nudges</a:t>
            </a:r>
          </a:p>
        </p:txBody>
      </p:sp>
      <p:sp>
        <p:nvSpPr>
          <p:cNvPr id="5" name="Text Placeholder 4"/>
          <p:cNvSpPr>
            <a:spLocks noGrp="1"/>
          </p:cNvSpPr>
          <p:nvPr>
            <p:ph type="body" idx="1"/>
          </p:nvPr>
        </p:nvSpPr>
        <p:spPr>
          <a:xfrm>
            <a:off x="0" y="5715000"/>
            <a:ext cx="10058400" cy="1143000"/>
          </a:xfrm>
        </p:spPr>
        <p:txBody>
          <a:bodyPr/>
          <a:lstStyle/>
          <a:p>
            <a:r>
              <a:rPr lang="en-US" b="1" dirty="0"/>
              <a:t>Enhancing the Emergency Food Environment</a:t>
            </a:r>
            <a:endParaRPr lang="en-US" dirty="0"/>
          </a:p>
        </p:txBody>
      </p:sp>
      <p:pic>
        <p:nvPicPr>
          <p:cNvPr id="6" name="Picture 5"/>
          <p:cNvPicPr>
            <a:picLocks noChangeAspect="1"/>
          </p:cNvPicPr>
          <p:nvPr/>
        </p:nvPicPr>
        <p:blipFill>
          <a:blip r:embed="rId3"/>
          <a:stretch>
            <a:fillRect/>
          </a:stretch>
        </p:blipFill>
        <p:spPr>
          <a:xfrm>
            <a:off x="4019107" y="85162"/>
            <a:ext cx="7999491" cy="4121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465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333672"/>
          </a:xfrm>
          <a:prstGeom prst="rect">
            <a:avLst/>
          </a:prstGeom>
        </p:spPr>
      </p:pic>
    </p:spTree>
    <p:extLst>
      <p:ext uri="{BB962C8B-B14F-4D97-AF65-F5344CB8AC3E}">
        <p14:creationId xmlns:p14="http://schemas.microsoft.com/office/powerpoint/2010/main" val="151375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uzzle, Last Particles, Piece"/>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t="31219"/>
          <a:stretch/>
        </p:blipFill>
        <p:spPr bwMode="auto">
          <a:xfrm>
            <a:off x="1" y="0"/>
            <a:ext cx="12192000" cy="62939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1" y="-257957"/>
            <a:ext cx="10058400" cy="1450757"/>
          </a:xfrm>
        </p:spPr>
        <p:txBody>
          <a:bodyPr>
            <a:normAutofit/>
          </a:bodyPr>
          <a:lstStyle/>
          <a:p>
            <a:pPr algn="ctr"/>
            <a:r>
              <a:rPr lang="en-US" b="1" dirty="0">
                <a:solidFill>
                  <a:schemeClr val="tx2"/>
                </a:solidFill>
              </a:rPr>
              <a:t>Connecting Diet, Disease &amp; Food Security</a:t>
            </a:r>
          </a:p>
        </p:txBody>
      </p:sp>
      <p:sp>
        <p:nvSpPr>
          <p:cNvPr id="4" name="Content Placeholder 3"/>
          <p:cNvSpPr>
            <a:spLocks noGrp="1"/>
          </p:cNvSpPr>
          <p:nvPr>
            <p:ph type="body" idx="1"/>
          </p:nvPr>
        </p:nvSpPr>
        <p:spPr>
          <a:xfrm>
            <a:off x="631857" y="1366779"/>
            <a:ext cx="4937760" cy="736282"/>
          </a:xfrm>
        </p:spPr>
        <p:txBody>
          <a:bodyPr>
            <a:normAutofit/>
          </a:bodyPr>
          <a:lstStyle/>
          <a:p>
            <a:pPr algn="ctr"/>
            <a:r>
              <a:rPr lang="en-US" sz="2800" b="1" dirty="0">
                <a:solidFill>
                  <a:schemeClr val="accent2"/>
                </a:solidFill>
              </a:rPr>
              <a:t>What impacts choice</a:t>
            </a:r>
          </a:p>
        </p:txBody>
      </p:sp>
      <p:sp>
        <p:nvSpPr>
          <p:cNvPr id="5" name="Content Placeholder 4"/>
          <p:cNvSpPr>
            <a:spLocks noGrp="1"/>
          </p:cNvSpPr>
          <p:nvPr>
            <p:ph sz="half" idx="2"/>
          </p:nvPr>
        </p:nvSpPr>
        <p:spPr>
          <a:xfrm>
            <a:off x="940769" y="2142817"/>
            <a:ext cx="4937760" cy="3378200"/>
          </a:xfrm>
        </p:spPr>
        <p:txBody>
          <a:bodyPr>
            <a:noAutofit/>
          </a:bodyPr>
          <a:lstStyle/>
          <a:p>
            <a:pPr>
              <a:buFont typeface="Wingdings" panose="05000000000000000000" pitchFamily="2" charset="2"/>
              <a:buChar char="v"/>
            </a:pPr>
            <a:r>
              <a:rPr lang="en-US" sz="2200" dirty="0"/>
              <a:t> Culture &amp; Traditions</a:t>
            </a:r>
          </a:p>
          <a:p>
            <a:pPr>
              <a:buFont typeface="Wingdings" panose="05000000000000000000" pitchFamily="2" charset="2"/>
              <a:buChar char="v"/>
            </a:pPr>
            <a:r>
              <a:rPr lang="en-US" sz="2200" dirty="0"/>
              <a:t> Surroundings (Environment) </a:t>
            </a:r>
          </a:p>
          <a:p>
            <a:pPr>
              <a:buFont typeface="Wingdings" panose="05000000000000000000" pitchFamily="2" charset="2"/>
              <a:buChar char="v"/>
            </a:pPr>
            <a:r>
              <a:rPr lang="en-US" sz="2200" dirty="0"/>
              <a:t> Budget</a:t>
            </a:r>
          </a:p>
          <a:p>
            <a:pPr>
              <a:buFont typeface="Wingdings" panose="05000000000000000000" pitchFamily="2" charset="2"/>
              <a:buChar char="v"/>
            </a:pPr>
            <a:r>
              <a:rPr lang="en-US" sz="2200" dirty="0"/>
              <a:t> Availability &amp; Access</a:t>
            </a:r>
          </a:p>
          <a:p>
            <a:pPr>
              <a:buFont typeface="Wingdings" panose="05000000000000000000" pitchFamily="2" charset="2"/>
              <a:buChar char="v"/>
            </a:pPr>
            <a:r>
              <a:rPr lang="en-US" sz="2200" dirty="0"/>
              <a:t> Preferences </a:t>
            </a:r>
          </a:p>
          <a:p>
            <a:pPr>
              <a:buFont typeface="Wingdings" panose="05000000000000000000" pitchFamily="2" charset="2"/>
              <a:buChar char="v"/>
            </a:pPr>
            <a:r>
              <a:rPr lang="en-US" sz="2200" dirty="0"/>
              <a:t> Emotions</a:t>
            </a:r>
          </a:p>
          <a:p>
            <a:pPr>
              <a:buFont typeface="Wingdings" panose="05000000000000000000" pitchFamily="2" charset="2"/>
              <a:buChar char="v"/>
            </a:pPr>
            <a:r>
              <a:rPr lang="en-US" sz="2200" dirty="0"/>
              <a:t> Knowledge</a:t>
            </a:r>
          </a:p>
        </p:txBody>
      </p:sp>
      <p:sp>
        <p:nvSpPr>
          <p:cNvPr id="6" name="Text Placeholder 5"/>
          <p:cNvSpPr>
            <a:spLocks noGrp="1"/>
          </p:cNvSpPr>
          <p:nvPr>
            <p:ph type="body" sz="quarter" idx="3"/>
          </p:nvPr>
        </p:nvSpPr>
        <p:spPr>
          <a:xfrm>
            <a:off x="6187441" y="1366779"/>
            <a:ext cx="4937760" cy="736282"/>
          </a:xfrm>
        </p:spPr>
        <p:txBody>
          <a:bodyPr>
            <a:normAutofit/>
          </a:bodyPr>
          <a:lstStyle/>
          <a:p>
            <a:pPr algn="ctr"/>
            <a:r>
              <a:rPr lang="en-US" sz="2800" b="1" dirty="0">
                <a:solidFill>
                  <a:schemeClr val="accent2"/>
                </a:solidFill>
              </a:rPr>
              <a:t>Impacts of diet on health</a:t>
            </a:r>
          </a:p>
        </p:txBody>
      </p:sp>
      <p:sp>
        <p:nvSpPr>
          <p:cNvPr id="7" name="Content Placeholder 6"/>
          <p:cNvSpPr>
            <a:spLocks noGrp="1"/>
          </p:cNvSpPr>
          <p:nvPr>
            <p:ph sz="quarter" idx="4"/>
          </p:nvPr>
        </p:nvSpPr>
        <p:spPr>
          <a:xfrm>
            <a:off x="5489707" y="2167881"/>
            <a:ext cx="2866445" cy="3378200"/>
          </a:xfrm>
        </p:spPr>
        <p:txBody>
          <a:bodyPr>
            <a:normAutofit/>
          </a:bodyPr>
          <a:lstStyle/>
          <a:p>
            <a:pPr marL="0" indent="0" algn="ctr">
              <a:buNone/>
            </a:pPr>
            <a:r>
              <a:rPr lang="en-US" sz="2200" b="1" dirty="0"/>
              <a:t>Risk Factors</a:t>
            </a:r>
          </a:p>
          <a:p>
            <a:pPr>
              <a:buFont typeface="Wingdings" panose="05000000000000000000" pitchFamily="2" charset="2"/>
              <a:buChar char="v"/>
            </a:pPr>
            <a:r>
              <a:rPr lang="en-US" sz="2200" dirty="0"/>
              <a:t> Overweight &amp; Obesity</a:t>
            </a:r>
          </a:p>
          <a:p>
            <a:pPr>
              <a:buFont typeface="Wingdings" panose="05000000000000000000" pitchFamily="2" charset="2"/>
              <a:buChar char="v"/>
            </a:pPr>
            <a:r>
              <a:rPr lang="en-US" sz="2200" dirty="0"/>
              <a:t> High blood pressure</a:t>
            </a:r>
          </a:p>
          <a:p>
            <a:pPr>
              <a:buFont typeface="Wingdings" panose="05000000000000000000" pitchFamily="2" charset="2"/>
              <a:buChar char="v"/>
            </a:pPr>
            <a:r>
              <a:rPr lang="en-US" sz="2200" dirty="0"/>
              <a:t> High blood cholesterol</a:t>
            </a:r>
          </a:p>
          <a:p>
            <a:pPr>
              <a:buFont typeface="Wingdings" panose="05000000000000000000" pitchFamily="2" charset="2"/>
              <a:buChar char="v"/>
            </a:pPr>
            <a:r>
              <a:rPr lang="en-US" sz="2200" dirty="0"/>
              <a:t> High blood glucose</a:t>
            </a:r>
          </a:p>
          <a:p>
            <a:pPr>
              <a:buFont typeface="Wingdings" panose="05000000000000000000" pitchFamily="2" charset="2"/>
              <a:buChar char="v"/>
            </a:pPr>
            <a:r>
              <a:rPr lang="en-US" sz="2200" dirty="0"/>
              <a:t> Low bone density </a:t>
            </a:r>
          </a:p>
          <a:p>
            <a:pPr marL="0" indent="0">
              <a:buNone/>
            </a:pPr>
            <a:endParaRPr lang="en-US" dirty="0"/>
          </a:p>
        </p:txBody>
      </p:sp>
      <p:sp>
        <p:nvSpPr>
          <p:cNvPr id="9" name="Content Placeholder 6"/>
          <p:cNvSpPr txBox="1">
            <a:spLocks/>
          </p:cNvSpPr>
          <p:nvPr/>
        </p:nvSpPr>
        <p:spPr>
          <a:xfrm>
            <a:off x="9323733" y="2142816"/>
            <a:ext cx="2267779" cy="3378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2200" b="1" dirty="0"/>
              <a:t>Chronic Disease</a:t>
            </a:r>
          </a:p>
          <a:p>
            <a:pPr>
              <a:buFont typeface="Wingdings" panose="05000000000000000000" pitchFamily="2" charset="2"/>
              <a:buChar char="v"/>
            </a:pPr>
            <a:r>
              <a:rPr lang="en-US" sz="2200" dirty="0"/>
              <a:t> Heart Disease</a:t>
            </a:r>
          </a:p>
          <a:p>
            <a:pPr>
              <a:buFont typeface="Wingdings" panose="05000000000000000000" pitchFamily="2" charset="2"/>
              <a:buChar char="v"/>
            </a:pPr>
            <a:r>
              <a:rPr lang="en-US" sz="2200" dirty="0"/>
              <a:t> Certain Cancers</a:t>
            </a:r>
          </a:p>
          <a:p>
            <a:pPr>
              <a:buFont typeface="Wingdings" panose="05000000000000000000" pitchFamily="2" charset="2"/>
              <a:buChar char="v"/>
            </a:pPr>
            <a:r>
              <a:rPr lang="en-US" sz="2200" dirty="0"/>
              <a:t> Type 2 Diabetes </a:t>
            </a:r>
          </a:p>
          <a:p>
            <a:pPr>
              <a:buFont typeface="Wingdings" panose="05000000000000000000" pitchFamily="2" charset="2"/>
              <a:buChar char="v"/>
            </a:pPr>
            <a:r>
              <a:rPr lang="en-US" sz="2200" dirty="0"/>
              <a:t> Stroke </a:t>
            </a:r>
          </a:p>
          <a:p>
            <a:pPr>
              <a:buFont typeface="Wingdings" panose="05000000000000000000" pitchFamily="2" charset="2"/>
              <a:buChar char="v"/>
            </a:pPr>
            <a:r>
              <a:rPr lang="en-US" sz="2200" dirty="0"/>
              <a:t> Osteoporosis </a:t>
            </a:r>
          </a:p>
          <a:p>
            <a:pPr marL="0" indent="0">
              <a:buNone/>
            </a:pPr>
            <a:endParaRPr lang="en-US" dirty="0"/>
          </a:p>
        </p:txBody>
      </p:sp>
      <p:sp>
        <p:nvSpPr>
          <p:cNvPr id="8" name="Right Arrow 7"/>
          <p:cNvSpPr/>
          <p:nvPr/>
        </p:nvSpPr>
        <p:spPr>
          <a:xfrm>
            <a:off x="8437158" y="3520890"/>
            <a:ext cx="815009" cy="62205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7416" y="5685154"/>
            <a:ext cx="11677171" cy="584775"/>
          </a:xfrm>
          <a:prstGeom prst="rect">
            <a:avLst/>
          </a:prstGeom>
          <a:noFill/>
        </p:spPr>
        <p:txBody>
          <a:bodyPr wrap="none" rtlCol="0">
            <a:spAutoFit/>
          </a:bodyPr>
          <a:lstStyle/>
          <a:p>
            <a:pPr algn="ctr"/>
            <a:r>
              <a:rPr lang="en-US" sz="3200" b="1" i="1" dirty="0">
                <a:solidFill>
                  <a:schemeClr val="accent2"/>
                </a:solidFill>
              </a:rPr>
              <a:t>Food insecurity impacts choices &amp; increases risk for chronic diseases</a:t>
            </a:r>
          </a:p>
        </p:txBody>
      </p:sp>
    </p:spTree>
    <p:extLst>
      <p:ext uri="{BB962C8B-B14F-4D97-AF65-F5344CB8AC3E}">
        <p14:creationId xmlns:p14="http://schemas.microsoft.com/office/powerpoint/2010/main" val="277505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758952"/>
            <a:ext cx="10392355" cy="3566160"/>
          </a:xfrm>
        </p:spPr>
        <p:txBody>
          <a:bodyPr/>
          <a:lstStyle/>
          <a:p>
            <a:pPr algn="ctr"/>
            <a:r>
              <a:rPr lang="en-US" b="1" dirty="0"/>
              <a:t>What are Healthy Foods?</a:t>
            </a:r>
          </a:p>
        </p:txBody>
      </p:sp>
      <p:sp>
        <p:nvSpPr>
          <p:cNvPr id="3" name="Text Placeholder 2"/>
          <p:cNvSpPr>
            <a:spLocks noGrp="1"/>
          </p:cNvSpPr>
          <p:nvPr>
            <p:ph type="body" idx="1"/>
          </p:nvPr>
        </p:nvSpPr>
        <p:spPr/>
        <p:txBody>
          <a:bodyPr>
            <a:normAutofit lnSpcReduction="10000"/>
          </a:bodyPr>
          <a:lstStyle/>
          <a:p>
            <a:r>
              <a:rPr lang="en-US" dirty="0"/>
              <a:t>(poll everywhere)</a:t>
            </a:r>
          </a:p>
          <a:p>
            <a:r>
              <a:rPr lang="en-US" sz="4000" b="1" dirty="0"/>
              <a:t>text JESSICAGADOM584 to #22333</a:t>
            </a:r>
          </a:p>
        </p:txBody>
      </p:sp>
      <p:pic>
        <p:nvPicPr>
          <p:cNvPr id="4" name="Picture 4" descr="Question Mark, Hand Drawn, 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323" y="194805"/>
            <a:ext cx="4194313" cy="279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07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uit, Apple, Apple Couple, Gene Defect"/>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6608"/>
                    </a14:imgEffect>
                    <a14:imgEffect>
                      <a14:saturation sat="63000"/>
                    </a14:imgEffect>
                  </a14:imgLayer>
                </a14:imgProps>
              </a:ext>
              <a:ext uri="{28A0092B-C50C-407E-A947-70E740481C1C}">
                <a14:useLocalDpi xmlns:a14="http://schemas.microsoft.com/office/drawing/2010/main" val="0"/>
              </a:ext>
            </a:extLst>
          </a:blip>
          <a:srcRect l="87" t="15381" r="1207" b="7581"/>
          <a:stretch/>
        </p:blipFill>
        <p:spPr bwMode="auto">
          <a:xfrm>
            <a:off x="6626" y="-2944"/>
            <a:ext cx="12185374" cy="63014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60753"/>
            <a:ext cx="10058400" cy="1450757"/>
          </a:xfrm>
        </p:spPr>
        <p:txBody>
          <a:bodyPr/>
          <a:lstStyle/>
          <a:p>
            <a:r>
              <a:rPr lang="en-US" b="1" dirty="0">
                <a:solidFill>
                  <a:schemeClr val="tx2"/>
                </a:solidFill>
              </a:rPr>
              <a:t>Eat for Health</a:t>
            </a:r>
          </a:p>
        </p:txBody>
      </p:sp>
      <p:sp>
        <p:nvSpPr>
          <p:cNvPr id="3" name="Content Placeholder 2"/>
          <p:cNvSpPr>
            <a:spLocks noGrp="1"/>
          </p:cNvSpPr>
          <p:nvPr>
            <p:ph sz="half" idx="2"/>
          </p:nvPr>
        </p:nvSpPr>
        <p:spPr>
          <a:xfrm>
            <a:off x="229073" y="4850946"/>
            <a:ext cx="11740479" cy="3378200"/>
          </a:xfrm>
        </p:spPr>
        <p:txBody>
          <a:bodyPr/>
          <a:lstStyle/>
          <a:p>
            <a:pPr marL="0" indent="0" algn="ctr">
              <a:buNone/>
            </a:pPr>
            <a:br>
              <a:rPr lang="en-US" dirty="0"/>
            </a:br>
            <a:endParaRPr lang="en-US" dirty="0">
              <a:solidFill>
                <a:schemeClr val="tx1"/>
              </a:solidFill>
            </a:endParaRPr>
          </a:p>
          <a:p>
            <a:pPr marL="0" indent="0" algn="ctr">
              <a:spcAft>
                <a:spcPts val="0"/>
              </a:spcAft>
              <a:buNone/>
            </a:pPr>
            <a:r>
              <a:rPr lang="en-US" sz="2800" b="1" i="1" dirty="0">
                <a:solidFill>
                  <a:schemeClr val="tx1"/>
                </a:solidFill>
              </a:rPr>
              <a:t>State of complete physical, mental and social well-being and not merely the absence of disease or infirmity</a:t>
            </a:r>
          </a:p>
          <a:p>
            <a:pPr marL="0" indent="0" algn="r">
              <a:spcAft>
                <a:spcPts val="0"/>
              </a:spcAft>
              <a:buNone/>
            </a:pPr>
            <a:r>
              <a:rPr lang="en-US" dirty="0">
                <a:solidFill>
                  <a:schemeClr val="tx1"/>
                </a:solidFill>
              </a:rPr>
              <a:t>-World Health Organization 1948</a:t>
            </a:r>
          </a:p>
          <a:p>
            <a:pPr>
              <a:spcAft>
                <a:spcPts val="0"/>
              </a:spcAft>
              <a:buFontTx/>
              <a:buChar char="-"/>
            </a:pPr>
            <a:endParaRPr lang="en-US" dirty="0"/>
          </a:p>
          <a:p>
            <a:pPr algn="r">
              <a:spcAft>
                <a:spcPts val="0"/>
              </a:spcAft>
              <a:buFontTx/>
              <a:buChar char="-"/>
            </a:pPr>
            <a:endParaRPr lang="en-US" dirty="0"/>
          </a:p>
        </p:txBody>
      </p:sp>
    </p:spTree>
    <p:extLst>
      <p:ext uri="{BB962C8B-B14F-4D97-AF65-F5344CB8AC3E}">
        <p14:creationId xmlns:p14="http://schemas.microsoft.com/office/powerpoint/2010/main" val="363796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261" y="-11926"/>
            <a:ext cx="11652739" cy="1450757"/>
          </a:xfrm>
        </p:spPr>
        <p:txBody>
          <a:bodyPr/>
          <a:lstStyle/>
          <a:p>
            <a:pPr algn="ctr"/>
            <a:r>
              <a:rPr lang="en-US" b="1" dirty="0">
                <a:solidFill>
                  <a:schemeClr val="tx2"/>
                </a:solidFill>
              </a:rPr>
              <a:t>2015 Dietary Guidelines for Americans (DGAs)</a:t>
            </a:r>
          </a:p>
        </p:txBody>
      </p:sp>
      <p:sp>
        <p:nvSpPr>
          <p:cNvPr id="9" name="Content Placeholder 8"/>
          <p:cNvSpPr>
            <a:spLocks noGrp="1"/>
          </p:cNvSpPr>
          <p:nvPr>
            <p:ph sz="half" idx="2"/>
          </p:nvPr>
        </p:nvSpPr>
        <p:spPr>
          <a:xfrm>
            <a:off x="1097280" y="1845735"/>
            <a:ext cx="4568024" cy="4137622"/>
          </a:xfrm>
        </p:spPr>
        <p:txBody>
          <a:bodyPr>
            <a:normAutofit/>
          </a:bodyPr>
          <a:lstStyle/>
          <a:p>
            <a:r>
              <a:rPr lang="en-US" sz="2200" dirty="0"/>
              <a:t>2015-2020</a:t>
            </a:r>
            <a:br>
              <a:rPr lang="en-US" sz="2200" dirty="0"/>
            </a:br>
            <a:endParaRPr lang="en-US" sz="2200" dirty="0"/>
          </a:p>
          <a:p>
            <a:r>
              <a:rPr lang="en-US" sz="2200" dirty="0"/>
              <a:t>Grounded in current scientific evidence </a:t>
            </a:r>
            <a:br>
              <a:rPr lang="en-US" sz="2200" dirty="0"/>
            </a:br>
            <a:endParaRPr lang="en-US" sz="2200" dirty="0"/>
          </a:p>
          <a:p>
            <a:r>
              <a:rPr lang="en-US" sz="2200" dirty="0"/>
              <a:t>Recommendations intended to help individuals 2 years of age and older </a:t>
            </a:r>
            <a:r>
              <a:rPr lang="en-US" sz="2200" b="1" dirty="0"/>
              <a:t>improve and maintain overall health and reduce risk of chronic disease</a:t>
            </a:r>
            <a:br>
              <a:rPr lang="en-US" sz="2200" dirty="0"/>
            </a:br>
            <a:endParaRPr lang="en-US" sz="2200" dirty="0"/>
          </a:p>
          <a:p>
            <a:r>
              <a:rPr lang="en-US" sz="2200" dirty="0"/>
              <a:t>Used to develop Federal food, nutrition and health policies and programs</a:t>
            </a:r>
          </a:p>
          <a:p>
            <a:endParaRPr lang="en-US" dirty="0"/>
          </a:p>
        </p:txBody>
      </p:sp>
      <p:pic>
        <p:nvPicPr>
          <p:cNvPr id="11" name="Picture 2" descr="Figure 3-2&#10;MyPlate, MyWins&#10;Infographic with the ChooseMyPlate food groups. &#10;Introductory text: MyPlate. Find your healthy eating style and maintain it for a lifetime. This means: everything you eat and drink over time matters. The right mix can help you be healthier now and in the future.&#10;The graphic includes messages to encourage healthy eating patterns as follows: &#10;Fruits and Vegetables: Make half your plate fruits and vegetables; &#10;Fruits: Focus on whole fruits. &#10;Vegetables: Vary your veggies. &#10;Grains: Make half your grains whole grains. &#10;Protein: Vary your protein routine. &#10;Dairy: Move to low-fat or fat-free milk or yogurt. &#10;Limit: Drink and eat less sodium, saturated fat, and added sugars.&#10;&quot;MyWins&quot; icon with text: Start with small changes to make healthier choices you can enjoy. Visit ChooseMyPlate.gov for more tips, tools, and information."/>
          <p:cNvPicPr>
            <a:picLocks noChangeAspect="1" noChangeArrowheads="1"/>
          </p:cNvPicPr>
          <p:nvPr/>
        </p:nvPicPr>
        <p:blipFill rotWithShape="1">
          <a:blip r:embed="rId3">
            <a:extLst>
              <a:ext uri="{28A0092B-C50C-407E-A947-70E740481C1C}">
                <a14:useLocalDpi xmlns:a14="http://schemas.microsoft.com/office/drawing/2010/main" val="0"/>
              </a:ext>
            </a:extLst>
          </a:blip>
          <a:srcRect b="1968"/>
          <a:stretch/>
        </p:blipFill>
        <p:spPr bwMode="auto">
          <a:xfrm>
            <a:off x="6361042" y="1807291"/>
            <a:ext cx="5546035" cy="44742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0031718" y="6441604"/>
            <a:ext cx="2247923" cy="369332"/>
          </a:xfrm>
          <a:prstGeom prst="rect">
            <a:avLst/>
          </a:prstGeom>
          <a:noFill/>
        </p:spPr>
        <p:txBody>
          <a:bodyPr wrap="none" rtlCol="0">
            <a:spAutoFit/>
          </a:bodyPr>
          <a:lstStyle/>
          <a:p>
            <a:r>
              <a:rPr lang="en-US" i="1" dirty="0"/>
              <a:t>DietaryGuidelines.gov</a:t>
            </a:r>
          </a:p>
        </p:txBody>
      </p:sp>
    </p:spTree>
    <p:extLst>
      <p:ext uri="{BB962C8B-B14F-4D97-AF65-F5344CB8AC3E}">
        <p14:creationId xmlns:p14="http://schemas.microsoft.com/office/powerpoint/2010/main" val="849711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772666" cy="1450757"/>
          </a:xfrm>
        </p:spPr>
        <p:txBody>
          <a:bodyPr/>
          <a:lstStyle/>
          <a:p>
            <a:r>
              <a:rPr lang="en-US" b="1" dirty="0">
                <a:solidFill>
                  <a:schemeClr val="tx2"/>
                </a:solidFill>
              </a:rPr>
              <a:t>Feeding America’s Foods to Encourage (F2E)</a:t>
            </a:r>
          </a:p>
        </p:txBody>
      </p:sp>
      <p:sp>
        <p:nvSpPr>
          <p:cNvPr id="3" name="Content Placeholder 2"/>
          <p:cNvSpPr>
            <a:spLocks noGrp="1"/>
          </p:cNvSpPr>
          <p:nvPr>
            <p:ph sz="half" idx="1"/>
          </p:nvPr>
        </p:nvSpPr>
        <p:spPr>
          <a:xfrm>
            <a:off x="6635437" y="1845734"/>
            <a:ext cx="5407038" cy="4392692"/>
          </a:xfrm>
        </p:spPr>
        <p:txBody>
          <a:bodyPr>
            <a:noAutofit/>
          </a:bodyPr>
          <a:lstStyle/>
          <a:p>
            <a:pPr marL="0" indent="0">
              <a:buNone/>
            </a:pPr>
            <a:r>
              <a:rPr lang="en-US" sz="2400" b="1" dirty="0"/>
              <a:t>Help pantries evaluate the nutrition  </a:t>
            </a:r>
            <a:br>
              <a:rPr lang="en-US" sz="2400" b="1" dirty="0"/>
            </a:br>
            <a:r>
              <a:rPr lang="en-US" sz="2400" b="1" dirty="0"/>
              <a:t>   content of the foods they stocked</a:t>
            </a:r>
            <a:br>
              <a:rPr lang="en-US" sz="2400" b="1" dirty="0"/>
            </a:br>
            <a:endParaRPr lang="en-US" sz="1600" b="1" dirty="0"/>
          </a:p>
          <a:p>
            <a:pPr marL="0" indent="0">
              <a:buNone/>
            </a:pPr>
            <a:r>
              <a:rPr lang="en-US" sz="2400" b="1" dirty="0"/>
              <a:t>Recommendations </a:t>
            </a:r>
            <a:r>
              <a:rPr lang="en-US" sz="2400" b="1" i="1" dirty="0"/>
              <a:t>not requirements</a:t>
            </a:r>
          </a:p>
          <a:p>
            <a:pPr lvl="1">
              <a:buFont typeface="Wingdings" panose="05000000000000000000" pitchFamily="2" charset="2"/>
              <a:buChar char="v"/>
            </a:pPr>
            <a:r>
              <a:rPr lang="en-US" sz="2000" dirty="0"/>
              <a:t>Inclusive of items that meet the DGAs</a:t>
            </a:r>
          </a:p>
          <a:p>
            <a:pPr lvl="1">
              <a:buFont typeface="Wingdings" panose="05000000000000000000" pitchFamily="2" charset="2"/>
              <a:buChar char="v"/>
            </a:pPr>
            <a:r>
              <a:rPr lang="en-US" sz="2000" dirty="0"/>
              <a:t>Intended to send a positive message</a:t>
            </a:r>
          </a:p>
          <a:p>
            <a:pPr lvl="1">
              <a:buFont typeface="Wingdings" panose="05000000000000000000" pitchFamily="2" charset="2"/>
              <a:buChar char="v"/>
            </a:pPr>
            <a:r>
              <a:rPr lang="en-US" sz="2000" dirty="0"/>
              <a:t>Focusing on specific food groups that are more widely accepted as contributing positively to good health and align with USDA MyPlate</a:t>
            </a:r>
            <a:br>
              <a:rPr lang="en-US" sz="2000" dirty="0"/>
            </a:br>
            <a:endParaRPr lang="en-US" sz="1600" dirty="0"/>
          </a:p>
          <a:p>
            <a:pPr marL="0" indent="0">
              <a:buNone/>
            </a:pPr>
            <a:r>
              <a:rPr lang="en-US" sz="2400" b="1" dirty="0"/>
              <a:t>Categories &amp; Qualifying Criteria: </a:t>
            </a:r>
            <a:br>
              <a:rPr lang="en-US" sz="2400" b="1" dirty="0"/>
            </a:br>
            <a:r>
              <a:rPr lang="en-US" sz="2400" b="1" dirty="0"/>
              <a:t>Fruits &amp; Vegetables, Grains, Protein,  </a:t>
            </a:r>
            <a:br>
              <a:rPr lang="en-US" sz="2400" b="1" dirty="0"/>
            </a:br>
            <a:r>
              <a:rPr lang="en-US" sz="2400" b="1" dirty="0"/>
              <a:t>&amp; Dairy</a:t>
            </a:r>
          </a:p>
        </p:txBody>
      </p:sp>
      <p:sp>
        <p:nvSpPr>
          <p:cNvPr id="5" name="TextBox 4"/>
          <p:cNvSpPr txBox="1"/>
          <p:nvPr/>
        </p:nvSpPr>
        <p:spPr>
          <a:xfrm>
            <a:off x="6356408" y="6488668"/>
            <a:ext cx="6008120" cy="369332"/>
          </a:xfrm>
          <a:prstGeom prst="rect">
            <a:avLst/>
          </a:prstGeom>
          <a:noFill/>
        </p:spPr>
        <p:txBody>
          <a:bodyPr wrap="none" rtlCol="0">
            <a:spAutoFit/>
          </a:bodyPr>
          <a:lstStyle/>
          <a:p>
            <a:r>
              <a:rPr lang="en-US" i="1" dirty="0"/>
              <a:t>Feeding America’s Foods to Encourage Background (July 2015)</a:t>
            </a:r>
          </a:p>
        </p:txBody>
      </p:sp>
      <p:pic>
        <p:nvPicPr>
          <p:cNvPr id="7" name="Picture 6"/>
          <p:cNvPicPr>
            <a:picLocks noChangeAspect="1"/>
          </p:cNvPicPr>
          <p:nvPr/>
        </p:nvPicPr>
        <p:blipFill rotWithShape="1">
          <a:blip r:embed="rId3"/>
          <a:srcRect t="3797" b="2174"/>
          <a:stretch/>
        </p:blipFill>
        <p:spPr>
          <a:xfrm>
            <a:off x="1553704" y="1845734"/>
            <a:ext cx="5081733" cy="4392692"/>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100000" l="0" r="90000">
                        <a14:backgroundMark x1="45098" y1="63824" x2="56275" y2="28824"/>
                      </a14:backgroundRemoval>
                    </a14:imgEffect>
                  </a14:imgLayer>
                </a14:imgProps>
              </a:ext>
              <a:ext uri="{28A0092B-C50C-407E-A947-70E740481C1C}">
                <a14:useLocalDpi xmlns:a14="http://schemas.microsoft.com/office/drawing/2010/main" val="0"/>
              </a:ext>
            </a:extLst>
          </a:blip>
          <a:stretch>
            <a:fillRect/>
          </a:stretch>
        </p:blipFill>
        <p:spPr>
          <a:xfrm>
            <a:off x="-1" y="2291879"/>
            <a:ext cx="6055743" cy="4037162"/>
          </a:xfrm>
          <a:prstGeom prst="rect">
            <a:avLst/>
          </a:prstGeom>
        </p:spPr>
      </p:pic>
    </p:spTree>
    <p:extLst>
      <p:ext uri="{BB962C8B-B14F-4D97-AF65-F5344CB8AC3E}">
        <p14:creationId xmlns:p14="http://schemas.microsoft.com/office/powerpoint/2010/main" val="202032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758952"/>
            <a:ext cx="11094721" cy="3566160"/>
          </a:xfrm>
        </p:spPr>
        <p:txBody>
          <a:bodyPr/>
          <a:lstStyle/>
          <a:p>
            <a:r>
              <a:rPr lang="en-US" b="1" dirty="0"/>
              <a:t>Why do we need Policy?</a:t>
            </a:r>
          </a:p>
        </p:txBody>
      </p:sp>
      <p:sp>
        <p:nvSpPr>
          <p:cNvPr id="3" name="Text Placeholder 2"/>
          <p:cNvSpPr>
            <a:spLocks noGrp="1"/>
          </p:cNvSpPr>
          <p:nvPr>
            <p:ph type="body" idx="1"/>
          </p:nvPr>
        </p:nvSpPr>
        <p:spPr/>
        <p:txBody>
          <a:bodyPr>
            <a:normAutofit lnSpcReduction="10000"/>
          </a:bodyPr>
          <a:lstStyle/>
          <a:p>
            <a:r>
              <a:rPr lang="en-US" dirty="0"/>
              <a:t>(poll everywhere)</a:t>
            </a:r>
          </a:p>
          <a:p>
            <a:r>
              <a:rPr lang="en-US" sz="4000" b="1" dirty="0"/>
              <a:t>text JESSICAGADOM584 to #22333</a:t>
            </a:r>
          </a:p>
        </p:txBody>
      </p:sp>
      <p:pic>
        <p:nvPicPr>
          <p:cNvPr id="4" name="Picture 4" descr="Question Mark, Hand Drawn, 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323" y="194805"/>
            <a:ext cx="4194313" cy="279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67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at, Tiger, Tigerle, Stripes, Trouble"/>
          <p:cNvPicPr>
            <a:picLocks noChangeAspect="1" noChangeArrowheads="1"/>
          </p:cNvPicPr>
          <p:nvPr/>
        </p:nvPicPr>
        <p:blipFill rotWithShape="1">
          <a:blip r:embed="rId3">
            <a:extLst>
              <a:ext uri="{28A0092B-C50C-407E-A947-70E740481C1C}">
                <a14:useLocalDpi xmlns:a14="http://schemas.microsoft.com/office/drawing/2010/main" val="0"/>
              </a:ext>
            </a:extLst>
          </a:blip>
          <a:srcRect b="22237"/>
          <a:stretch/>
        </p:blipFill>
        <p:spPr bwMode="auto">
          <a:xfrm>
            <a:off x="0" y="0"/>
            <a:ext cx="12192000" cy="635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58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at, Tiger, Tigerle, Stripes, Trouble"/>
          <p:cNvPicPr>
            <a:picLocks noChangeAspect="1" noChangeArrowheads="1"/>
          </p:cNvPicPr>
          <p:nvPr/>
        </p:nvPicPr>
        <p:blipFill rotWithShape="1">
          <a:blip r:embed="rId3">
            <a:extLst>
              <a:ext uri="{28A0092B-C50C-407E-A947-70E740481C1C}">
                <a14:useLocalDpi xmlns:a14="http://schemas.microsoft.com/office/drawing/2010/main" val="0"/>
              </a:ext>
            </a:extLst>
          </a:blip>
          <a:srcRect t="15882" b="6295"/>
          <a:stretch/>
        </p:blipFill>
        <p:spPr bwMode="auto">
          <a:xfrm>
            <a:off x="0" y="0"/>
            <a:ext cx="12192000" cy="633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2006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1388</TotalTime>
  <Words>1189</Words>
  <Application>Microsoft Office PowerPoint</Application>
  <PresentationFormat>Widescreen</PresentationFormat>
  <Paragraphs>165</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Retrospect</vt:lpstr>
      <vt:lpstr>Defining Parameters of a Food Secure System</vt:lpstr>
      <vt:lpstr>Connecting Diet, Disease &amp; Food Security</vt:lpstr>
      <vt:lpstr>What are Healthy Foods?</vt:lpstr>
      <vt:lpstr>Eat for Health</vt:lpstr>
      <vt:lpstr>2015 Dietary Guidelines for Americans (DGAs)</vt:lpstr>
      <vt:lpstr>Feeding America’s Foods to Encourage (F2E)</vt:lpstr>
      <vt:lpstr>Why do we need Policy?</vt:lpstr>
      <vt:lpstr>PowerPoint Presentation</vt:lpstr>
      <vt:lpstr>PowerPoint Presentation</vt:lpstr>
      <vt:lpstr>The Power of Policy</vt:lpstr>
      <vt:lpstr>Developing your Policy</vt:lpstr>
      <vt:lpstr>The Power of Nudges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Parameters of a Food Secure System</dc:title>
  <dc:creator>Gadomski, Jessica A</dc:creator>
  <cp:lastModifiedBy>Jane Macdonald</cp:lastModifiedBy>
  <cp:revision>112</cp:revision>
  <cp:lastPrinted>2017-09-18T21:25:06Z</cp:lastPrinted>
  <dcterms:created xsi:type="dcterms:W3CDTF">2017-09-14T20:05:48Z</dcterms:created>
  <dcterms:modified xsi:type="dcterms:W3CDTF">2017-09-21T16:50:52Z</dcterms:modified>
</cp:coreProperties>
</file>