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1" r:id="rId2"/>
    <p:sldId id="262" r:id="rId3"/>
    <p:sldId id="263" r:id="rId4"/>
    <p:sldId id="264" r:id="rId5"/>
    <p:sldId id="278" r:id="rId6"/>
    <p:sldId id="267" r:id="rId7"/>
    <p:sldId id="280" r:id="rId8"/>
    <p:sldId id="281" r:id="rId9"/>
    <p:sldId id="273" r:id="rId10"/>
    <p:sldId id="272" r:id="rId11"/>
    <p:sldId id="279" r:id="rId12"/>
    <p:sldId id="277" r:id="rId13"/>
    <p:sldId id="274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sley, Matthew" initials="T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297B29"/>
    <a:srgbClr val="339933"/>
    <a:srgbClr val="FF6E01"/>
    <a:srgbClr val="008A3E"/>
    <a:srgbClr val="990000"/>
    <a:srgbClr val="FF9933"/>
    <a:srgbClr val="FFCD9B"/>
    <a:srgbClr val="66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hPercent val="100"/>
      <c:rotY val="3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592592592594766E-2"/>
          <c:y val="9.4700604284929504E-2"/>
          <c:w val="0.81481481481481965"/>
          <c:h val="0.771470426661866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5400"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FDC480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1E4-422F-878E-7832A58C2806}"/>
              </c:ext>
            </c:extLst>
          </c:dPt>
          <c:dPt>
            <c:idx val="2"/>
            <c:bubble3D val="0"/>
            <c:spPr>
              <a:solidFill>
                <a:srgbClr val="5A85D7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1E4-422F-878E-7832A58C2806}"/>
              </c:ext>
            </c:extLst>
          </c:dPt>
          <c:dPt>
            <c:idx val="3"/>
            <c:bubble3D val="0"/>
            <c:spPr>
              <a:solidFill>
                <a:srgbClr val="A5D867"/>
              </a:solidFill>
              <a:ln w="25400"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1E4-422F-878E-7832A58C2806}"/>
              </c:ext>
            </c:extLst>
          </c:dPt>
          <c:dLbls>
            <c:dLbl>
              <c:idx val="0"/>
              <c:layout>
                <c:manualLayout>
                  <c:x val="1.5432098765432098E-3"/>
                  <c:y val="-3.8011695906432746E-2"/>
                </c:manualLayout>
              </c:layout>
              <c:numFmt formatCode="#,##0.0&quot;%&quot;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FFFF00"/>
                      </a:solidFill>
                      <a:latin typeface="Arial Narrow" panose="020B0606020202030204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E4-422F-878E-7832A58C2806}"/>
                </c:ext>
              </c:extLst>
            </c:dLbl>
            <c:dLbl>
              <c:idx val="1"/>
              <c:numFmt formatCode="#,##0.0&quot;%&quot;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FFFF00"/>
                      </a:solidFill>
                      <a:latin typeface="Arial Narrow" panose="020B0606020202030204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E4-422F-878E-7832A58C2806}"/>
                </c:ext>
              </c:extLst>
            </c:dLbl>
            <c:dLbl>
              <c:idx val="2"/>
              <c:numFmt formatCode="#,##0.0&quot;%&quot;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FFFF00"/>
                      </a:solidFill>
                      <a:latin typeface="Arial Narrow" panose="020B0606020202030204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E4-422F-878E-7832A58C2806}"/>
                </c:ext>
              </c:extLst>
            </c:dLbl>
            <c:dLbl>
              <c:idx val="3"/>
              <c:numFmt formatCode="#,##0.0&quot;%&quot;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en-US" sz="2000" b="1" i="0" u="none" strike="noStrike" kern="1200" baseline="0">
                      <a:solidFill>
                        <a:srgbClr val="FFFF00"/>
                      </a:solidFill>
                      <a:latin typeface="Arial Narrow" panose="020B0606020202030204" pitchFamily="34" charset="0"/>
                      <a:ea typeface="Segoe UI" pitchFamily="34" charset="0"/>
                      <a:cs typeface="Segoe UI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E4-422F-878E-7832A58C2806}"/>
                </c:ext>
              </c:extLst>
            </c:dLbl>
            <c:numFmt formatCode="#,##0.0&quot;%&quot;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lang="en-US" sz="1800" b="1" i="0" u="none" strike="noStrike" kern="1200" baseline="0">
                    <a:solidFill>
                      <a:srgbClr val="FFFF00"/>
                    </a:solidFill>
                    <a:latin typeface="Arial Narrow" panose="020B0606020202030204" pitchFamily="34" charset="0"/>
                    <a:ea typeface="Segoe UI" pitchFamily="34" charset="0"/>
                    <a:cs typeface="Segoe UI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>
                  <a:solidFill>
                    <a:sysClr val="window" lastClr="FFFFFF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Very Difficult </c:v>
                </c:pt>
                <c:pt idx="1">
                  <c:v>Somewhat Difficult </c:v>
                </c:pt>
                <c:pt idx="2">
                  <c:v>Not Too Difficult </c:v>
                </c:pt>
                <c:pt idx="3">
                  <c:v>Not At All Difficult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17</c:v>
                </c:pt>
                <c:pt idx="2">
                  <c:v>21.3</c:v>
                </c:pt>
                <c:pt idx="3">
                  <c:v>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E4-422F-878E-7832A58C2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Frutiger LT 45 Light" pitchFamily="34" charset="0"/>
        </a:defRPr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239F4-815E-405E-8934-25FAC27C5DD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A234E0D8-8883-46CC-9DFE-A52134EE8ED9}" type="pres">
      <dgm:prSet presAssocID="{3C0239F4-815E-405E-8934-25FAC27C5DD6}" presName="Name0" presStyleCnt="0">
        <dgm:presLayoutVars>
          <dgm:dir/>
          <dgm:animLvl val="lvl"/>
          <dgm:resizeHandles val="exact"/>
        </dgm:presLayoutVars>
      </dgm:prSet>
      <dgm:spPr/>
    </dgm:pt>
    <dgm:pt modelId="{562697B9-CE77-4E23-840E-47C4CF627408}" type="pres">
      <dgm:prSet presAssocID="{3C0239F4-815E-405E-8934-25FAC27C5DD6}" presName="dummy" presStyleCnt="0"/>
      <dgm:spPr/>
    </dgm:pt>
    <dgm:pt modelId="{56A48AE5-390C-435A-8F93-C318D23D5A7A}" type="pres">
      <dgm:prSet presAssocID="{3C0239F4-815E-405E-8934-25FAC27C5DD6}" presName="linH" presStyleCnt="0"/>
      <dgm:spPr/>
    </dgm:pt>
    <dgm:pt modelId="{59863D67-D6BE-489A-902A-2E2941812FD7}" type="pres">
      <dgm:prSet presAssocID="{3C0239F4-815E-405E-8934-25FAC27C5DD6}" presName="padding1" presStyleCnt="0"/>
      <dgm:spPr/>
    </dgm:pt>
    <dgm:pt modelId="{C6503AC6-DBED-497D-B17C-50667FA47382}" type="pres">
      <dgm:prSet presAssocID="{3C0239F4-815E-405E-8934-25FAC27C5DD6}" presName="padding2" presStyleCnt="0"/>
      <dgm:spPr/>
    </dgm:pt>
    <dgm:pt modelId="{2BB9862F-62F3-49D1-9F0E-21213639305A}" type="pres">
      <dgm:prSet presAssocID="{3C0239F4-815E-405E-8934-25FAC27C5DD6}" presName="negArrow" presStyleCnt="0"/>
      <dgm:spPr/>
    </dgm:pt>
    <dgm:pt modelId="{0CE537EE-0A11-4AA7-B840-EB87258AF405}" type="pres">
      <dgm:prSet presAssocID="{3C0239F4-815E-405E-8934-25FAC27C5DD6}" presName="backgroundArrow" presStyleLbl="node1" presStyleIdx="0" presStyleCnt="1" custLinFactNeighborY="-1741"/>
      <dgm:spPr>
        <a:solidFill>
          <a:srgbClr val="FFC000"/>
        </a:solidFill>
      </dgm:spPr>
    </dgm:pt>
  </dgm:ptLst>
  <dgm:cxnLst>
    <dgm:cxn modelId="{5CA0E6BE-B660-4E53-AB6E-3130D0B6FB9F}" type="presOf" srcId="{3C0239F4-815E-405E-8934-25FAC27C5DD6}" destId="{A234E0D8-8883-46CC-9DFE-A52134EE8ED9}" srcOrd="0" destOrd="0" presId="urn:microsoft.com/office/officeart/2005/8/layout/hProcess3"/>
    <dgm:cxn modelId="{1D49B4D9-13E3-4ABA-B13D-17CE9327A359}" type="presParOf" srcId="{A234E0D8-8883-46CC-9DFE-A52134EE8ED9}" destId="{562697B9-CE77-4E23-840E-47C4CF627408}" srcOrd="0" destOrd="0" presId="urn:microsoft.com/office/officeart/2005/8/layout/hProcess3"/>
    <dgm:cxn modelId="{6D9FB57D-DFDE-4E90-BA05-D5569BDF729C}" type="presParOf" srcId="{A234E0D8-8883-46CC-9DFE-A52134EE8ED9}" destId="{56A48AE5-390C-435A-8F93-C318D23D5A7A}" srcOrd="1" destOrd="0" presId="urn:microsoft.com/office/officeart/2005/8/layout/hProcess3"/>
    <dgm:cxn modelId="{8AB09FD4-A363-4626-85C1-EF72A186E5B1}" type="presParOf" srcId="{56A48AE5-390C-435A-8F93-C318D23D5A7A}" destId="{59863D67-D6BE-489A-902A-2E2941812FD7}" srcOrd="0" destOrd="0" presId="urn:microsoft.com/office/officeart/2005/8/layout/hProcess3"/>
    <dgm:cxn modelId="{93871B77-83BF-476B-B7B0-47A1CA6EAF79}" type="presParOf" srcId="{56A48AE5-390C-435A-8F93-C318D23D5A7A}" destId="{C6503AC6-DBED-497D-B17C-50667FA47382}" srcOrd="1" destOrd="0" presId="urn:microsoft.com/office/officeart/2005/8/layout/hProcess3"/>
    <dgm:cxn modelId="{7139B020-48E8-4D88-AA47-92F55FD44042}" type="presParOf" srcId="{56A48AE5-390C-435A-8F93-C318D23D5A7A}" destId="{2BB9862F-62F3-49D1-9F0E-21213639305A}" srcOrd="2" destOrd="0" presId="urn:microsoft.com/office/officeart/2005/8/layout/hProcess3"/>
    <dgm:cxn modelId="{ADE9F181-964E-4417-9F77-AB3BCF24BCD7}" type="presParOf" srcId="{56A48AE5-390C-435A-8F93-C318D23D5A7A}" destId="{0CE537EE-0A11-4AA7-B840-EB87258AF405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537EE-0A11-4AA7-B840-EB87258AF405}">
      <dsp:nvSpPr>
        <dsp:cNvPr id="0" name=""/>
        <dsp:cNvSpPr/>
      </dsp:nvSpPr>
      <dsp:spPr>
        <a:xfrm>
          <a:off x="0" y="0"/>
          <a:ext cx="1447800" cy="1080000"/>
        </a:xfrm>
        <a:prstGeom prst="rightArrow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CD6DB-BE70-4C04-8050-A7BFEF8FD997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DD49-0DFA-4E7B-AB73-BEF603409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4DD49-0DFA-4E7B-AB73-BEF6034091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4D7E5B-89D1-4950-9D1E-BBA18A3F303C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B73E7E6-D620-4AC4-92B9-493332EA4A5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jpg"/><Relationship Id="rId2" Type="http://schemas.openxmlformats.org/officeDocument/2006/relationships/image" Target="../media/image21.jpeg"/><Relationship Id="rId16" Type="http://schemas.openxmlformats.org/officeDocument/2006/relationships/image" Target="../media/image35.jp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tansleymatthew@co.kane.il.u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untyofkane.org/FDER/Pages/foodHub.asp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76200"/>
            <a:ext cx="8717280" cy="1554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Kane County Food Hub Project: </a:t>
            </a:r>
            <a:b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Connecting Local Growers, Wholesalers </a:t>
            </a:r>
            <a:br>
              <a:rPr lang="en-US" sz="31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3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Institutional Buyers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4" y="1908048"/>
            <a:ext cx="3273552" cy="327355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45910" y="4800600"/>
            <a:ext cx="6252181" cy="17827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US" sz="2200" dirty="0"/>
              <a:t>Matt Tansley </a:t>
            </a:r>
          </a:p>
          <a:p>
            <a:pPr marL="36576" indent="0" algn="ctr">
              <a:buNone/>
            </a:pPr>
            <a:r>
              <a:rPr lang="en-US" sz="1700" i="1" dirty="0"/>
              <a:t>Land Use Planner</a:t>
            </a:r>
          </a:p>
          <a:p>
            <a:pPr marL="36576" indent="0" algn="ctr">
              <a:buFont typeface="Wingdings 2"/>
              <a:buNone/>
            </a:pPr>
            <a:endParaRPr lang="en-US" sz="1400" dirty="0">
              <a:latin typeface="+mj-lt"/>
            </a:endParaRPr>
          </a:p>
          <a:p>
            <a:pPr marL="36576" indent="0" algn="ctr">
              <a:buFont typeface="Wingdings 2"/>
              <a:buNone/>
            </a:pPr>
            <a:r>
              <a:rPr lang="en-US" sz="2000" dirty="0">
                <a:latin typeface="+mj-lt"/>
              </a:rPr>
              <a:t>Kane County Development and Community Services</a:t>
            </a:r>
          </a:p>
          <a:p>
            <a:pPr marL="36576" indent="0" algn="ctr">
              <a:buFont typeface="Wingdings 2"/>
              <a:buNone/>
            </a:pPr>
            <a:r>
              <a:rPr lang="en-US" sz="2000" dirty="0">
                <a:latin typeface="+mj-lt"/>
              </a:rPr>
              <a:t>September 21, 2017</a:t>
            </a:r>
          </a:p>
        </p:txBody>
      </p:sp>
    </p:spTree>
    <p:extLst>
      <p:ext uri="{BB962C8B-B14F-4D97-AF65-F5344CB8AC3E}">
        <p14:creationId xmlns:p14="http://schemas.microsoft.com/office/powerpoint/2010/main" val="4259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325562"/>
          </a:xfrm>
        </p:spPr>
        <p:txBody>
          <a:bodyPr vert="horz" lIns="45720" rIns="45720" anchor="ctr">
            <a:normAutofit/>
          </a:bodyPr>
          <a:lstStyle/>
          <a:p>
            <a:pPr algn="ctr"/>
            <a:r>
              <a:rPr lang="en-US" sz="4000" dirty="0">
                <a:solidFill>
                  <a:srgbClr val="00FFFF"/>
                </a:solidFill>
              </a:rPr>
              <a:t>Operator Recruitment &amp; </a:t>
            </a:r>
            <a:br>
              <a:rPr lang="en-US" sz="4000" dirty="0">
                <a:solidFill>
                  <a:srgbClr val="00FFFF"/>
                </a:solidFill>
              </a:rPr>
            </a:br>
            <a:r>
              <a:rPr lang="en-US" sz="4000" dirty="0">
                <a:solidFill>
                  <a:srgbClr val="00FFFF"/>
                </a:solidFill>
              </a:rPr>
              <a:t>Public / Private Partnership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5486399" cy="4267200"/>
          </a:xfrm>
        </p:spPr>
        <p:txBody>
          <a:bodyPr vert="horz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Identify a qualified operator to run and/or own the hub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Preference for operator experienced working with farmers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Selection criteria to include adherence to recommendations of the Feasibility Study 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Transition of project management from the County to the operator</a:t>
            </a:r>
          </a:p>
        </p:txBody>
      </p:sp>
      <p:pic>
        <p:nvPicPr>
          <p:cNvPr id="1028" name="Picture 4" descr="http://ft7q323msjfk2hgf49jihjgw.wpengine.netdna-cdn.com/wp-content/uploads/2015/07/warehouse-manager-checking-clip-board-e1438624917881-750x3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/>
          <a:stretch/>
        </p:blipFill>
        <p:spPr bwMode="auto">
          <a:xfrm>
            <a:off x="5981253" y="1752600"/>
            <a:ext cx="316274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80176" y="4312920"/>
            <a:ext cx="3163824" cy="256032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pkeenterprises.com/wp-content/uploads/2016/01/PSD-PKE-e1452893482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88" y="4586325"/>
            <a:ext cx="2743200" cy="2013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16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98" y="322730"/>
            <a:ext cx="8097604" cy="723668"/>
          </a:xfrm>
        </p:spPr>
        <p:txBody>
          <a:bodyPr vert="horz" lIns="45720" rIns="45720" anchor="ctr">
            <a:normAutofit/>
          </a:bodyPr>
          <a:lstStyle/>
          <a:p>
            <a:pPr algn="ctr"/>
            <a:r>
              <a:rPr lang="en-US" sz="4000" dirty="0">
                <a:solidFill>
                  <a:srgbClr val="00FFFF"/>
                </a:solidFill>
              </a:rPr>
              <a:t>Food Hub Project Timeline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1075999"/>
            <a:ext cx="0" cy="54137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371" y="1794928"/>
            <a:ext cx="1331259" cy="3550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7" dirty="0">
                <a:solidFill>
                  <a:schemeClr val="tx1"/>
                </a:solidFill>
              </a:rPr>
              <a:t>Summer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06371" y="2780527"/>
            <a:ext cx="1331259" cy="3550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7" dirty="0">
                <a:solidFill>
                  <a:schemeClr val="tx1"/>
                </a:solidFill>
              </a:rPr>
              <a:t>Fall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06371" y="3766126"/>
            <a:ext cx="1331259" cy="3550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7" dirty="0">
                <a:solidFill>
                  <a:schemeClr val="tx1"/>
                </a:solidFill>
              </a:rPr>
              <a:t>Winter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06371" y="4751726"/>
            <a:ext cx="1331259" cy="3550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7" dirty="0">
                <a:solidFill>
                  <a:schemeClr val="tx1"/>
                </a:solidFill>
              </a:rPr>
              <a:t>Spring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06371" y="5737325"/>
            <a:ext cx="1331259" cy="3550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47" dirty="0">
                <a:solidFill>
                  <a:schemeClr val="tx1"/>
                </a:solidFill>
              </a:rPr>
              <a:t>Summer</a:t>
            </a:r>
          </a:p>
        </p:txBody>
      </p:sp>
      <p:grpSp>
        <p:nvGrpSpPr>
          <p:cNvPr id="22" name="Group 21"/>
          <p:cNvGrpSpPr/>
          <p:nvPr/>
        </p:nvGrpSpPr>
        <p:grpSpPr>
          <a:xfrm flipH="1">
            <a:off x="5453582" y="1253900"/>
            <a:ext cx="3106271" cy="443754"/>
            <a:chOff x="3798093" y="1377381"/>
            <a:chExt cx="2297906" cy="656546"/>
          </a:xfrm>
          <a:solidFill>
            <a:schemeClr val="accent4">
              <a:lumMod val="75000"/>
            </a:schemeClr>
          </a:solidFill>
        </p:grpSpPr>
        <p:sp>
          <p:nvSpPr>
            <p:cNvPr id="23" name="Chevron 22"/>
            <p:cNvSpPr/>
            <p:nvPr/>
          </p:nvSpPr>
          <p:spPr>
            <a:xfrm>
              <a:off x="3798093" y="1377381"/>
              <a:ext cx="2297906" cy="65654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4"/>
            <p:cNvSpPr txBox="1"/>
            <p:nvPr/>
          </p:nvSpPr>
          <p:spPr>
            <a:xfrm>
              <a:off x="4243318" y="1377382"/>
              <a:ext cx="1378744" cy="6565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9" b="1" dirty="0">
                  <a:solidFill>
                    <a:prstClr val="white"/>
                  </a:solidFill>
                </a:rPr>
                <a:t>Food Hub Site Search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 rot="5400000">
            <a:off x="4231819" y="1306507"/>
            <a:ext cx="1065007" cy="26625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3" dirty="0">
                <a:solidFill>
                  <a:schemeClr val="tx1"/>
                </a:solidFill>
              </a:rPr>
              <a:t>2017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80466" y="1692552"/>
            <a:ext cx="3106271" cy="621254"/>
            <a:chOff x="3798093" y="1377381"/>
            <a:chExt cx="2297906" cy="919162"/>
          </a:xfrm>
          <a:solidFill>
            <a:schemeClr val="accent6">
              <a:lumMod val="75000"/>
            </a:schemeClr>
          </a:solidFill>
        </p:grpSpPr>
        <p:sp>
          <p:nvSpPr>
            <p:cNvPr id="33" name="Chevron 32"/>
            <p:cNvSpPr/>
            <p:nvPr/>
          </p:nvSpPr>
          <p:spPr>
            <a:xfrm>
              <a:off x="3798093" y="1377381"/>
              <a:ext cx="2297906" cy="9191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Chevron 4"/>
            <p:cNvSpPr txBox="1"/>
            <p:nvPr/>
          </p:nvSpPr>
          <p:spPr>
            <a:xfrm>
              <a:off x="4039915" y="1418045"/>
              <a:ext cx="1805498" cy="860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9" b="1" dirty="0">
                  <a:solidFill>
                    <a:prstClr val="white"/>
                  </a:solidFill>
                </a:rPr>
                <a:t>Selection Committee Reviews Operator Candidates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04752" y="2872616"/>
            <a:ext cx="3481988" cy="621254"/>
            <a:chOff x="3798093" y="1377381"/>
            <a:chExt cx="2297906" cy="919162"/>
          </a:xfrm>
          <a:solidFill>
            <a:schemeClr val="accent6">
              <a:lumMod val="75000"/>
            </a:schemeClr>
          </a:solidFill>
        </p:grpSpPr>
        <p:sp>
          <p:nvSpPr>
            <p:cNvPr id="36" name="Chevron 35"/>
            <p:cNvSpPr/>
            <p:nvPr/>
          </p:nvSpPr>
          <p:spPr>
            <a:xfrm>
              <a:off x="3798093" y="1377381"/>
              <a:ext cx="2297906" cy="9191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Chevron 4"/>
            <p:cNvSpPr txBox="1"/>
            <p:nvPr/>
          </p:nvSpPr>
          <p:spPr>
            <a:xfrm>
              <a:off x="4039915" y="1418045"/>
              <a:ext cx="1805498" cy="8609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</a:pPr>
              <a:r>
                <a:rPr lang="en-US" sz="1359" b="1" dirty="0">
                  <a:solidFill>
                    <a:prstClr val="white"/>
                  </a:solidFill>
                </a:rPr>
                <a:t>County Board Authorization &amp; Signed Memorandum of Understanding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5450275" y="3231057"/>
            <a:ext cx="3106271" cy="532504"/>
            <a:chOff x="3798093" y="1377381"/>
            <a:chExt cx="2297906" cy="919162"/>
          </a:xfrm>
          <a:solidFill>
            <a:schemeClr val="accent6">
              <a:lumMod val="75000"/>
            </a:schemeClr>
          </a:solidFill>
        </p:grpSpPr>
        <p:sp>
          <p:nvSpPr>
            <p:cNvPr id="45" name="Chevron 44"/>
            <p:cNvSpPr/>
            <p:nvPr/>
          </p:nvSpPr>
          <p:spPr>
            <a:xfrm>
              <a:off x="3798093" y="1377381"/>
              <a:ext cx="2297906" cy="9191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Chevron 4"/>
            <p:cNvSpPr txBox="1"/>
            <p:nvPr/>
          </p:nvSpPr>
          <p:spPr>
            <a:xfrm>
              <a:off x="4039915" y="1418045"/>
              <a:ext cx="1805498" cy="8609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9" b="1" dirty="0">
                  <a:solidFill>
                    <a:prstClr val="white"/>
                  </a:solidFill>
                </a:rPr>
                <a:t>Operator &amp; Consultant Business Planning Begins</a:t>
              </a: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58588"/>
            <a:ext cx="1242508" cy="124250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48" y="191714"/>
            <a:ext cx="976256" cy="97625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 rot="5400000">
            <a:off x="4214070" y="4303301"/>
            <a:ext cx="1065007" cy="26625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3" dirty="0">
                <a:solidFill>
                  <a:schemeClr val="tx1"/>
                </a:solidFill>
              </a:rPr>
              <a:t>2018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03519" y="4140146"/>
            <a:ext cx="3383218" cy="532504"/>
            <a:chOff x="3798093" y="1377381"/>
            <a:chExt cx="2297906" cy="919162"/>
          </a:xfrm>
          <a:solidFill>
            <a:schemeClr val="accent6">
              <a:lumMod val="75000"/>
            </a:schemeClr>
          </a:solidFill>
        </p:grpSpPr>
        <p:sp>
          <p:nvSpPr>
            <p:cNvPr id="56" name="Chevron 55"/>
            <p:cNvSpPr/>
            <p:nvPr/>
          </p:nvSpPr>
          <p:spPr>
            <a:xfrm>
              <a:off x="3798093" y="1377381"/>
              <a:ext cx="2297906" cy="9191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Chevron 4"/>
            <p:cNvSpPr txBox="1"/>
            <p:nvPr/>
          </p:nvSpPr>
          <p:spPr>
            <a:xfrm>
              <a:off x="4039915" y="1418045"/>
              <a:ext cx="1805498" cy="8609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9" b="1" dirty="0">
                  <a:solidFill>
                    <a:prstClr val="white"/>
                  </a:solidFill>
                </a:rPr>
                <a:t>Farmer Readiness:</a:t>
              </a:r>
            </a:p>
            <a:p>
              <a:pPr algn="ctr" defTabSz="19415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9" b="1" dirty="0">
                  <a:solidFill>
                    <a:prstClr val="white"/>
                  </a:solidFill>
                </a:rPr>
                <a:t>Wholesale Training Workshop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flipH="1">
            <a:off x="5457264" y="4476131"/>
            <a:ext cx="3383218" cy="630597"/>
            <a:chOff x="3798093" y="1377381"/>
            <a:chExt cx="2297906" cy="919162"/>
          </a:xfrm>
          <a:solidFill>
            <a:schemeClr val="accent6">
              <a:lumMod val="75000"/>
            </a:schemeClr>
          </a:solidFill>
        </p:grpSpPr>
        <p:sp>
          <p:nvSpPr>
            <p:cNvPr id="59" name="Chevron 58"/>
            <p:cNvSpPr/>
            <p:nvPr/>
          </p:nvSpPr>
          <p:spPr>
            <a:xfrm>
              <a:off x="3798093" y="1377381"/>
              <a:ext cx="2297906" cy="9191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Chevron 4"/>
            <p:cNvSpPr txBox="1"/>
            <p:nvPr/>
          </p:nvSpPr>
          <p:spPr>
            <a:xfrm>
              <a:off x="4039915" y="1418045"/>
              <a:ext cx="1805498" cy="8784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</a:pPr>
              <a:r>
                <a:rPr lang="en-US" sz="1359" b="1" dirty="0">
                  <a:solidFill>
                    <a:prstClr val="white"/>
                  </a:solidFill>
                </a:rPr>
                <a:t>Institutional Readiness:</a:t>
              </a:r>
            </a:p>
            <a:p>
              <a:pPr algn="ctr" defTabSz="1941523">
                <a:lnSpc>
                  <a:spcPct val="90000"/>
                </a:lnSpc>
                <a:spcBef>
                  <a:spcPct val="0"/>
                </a:spcBef>
              </a:pPr>
              <a:r>
                <a:rPr lang="en-US" sz="1359" b="1" dirty="0">
                  <a:solidFill>
                    <a:prstClr val="white"/>
                  </a:solidFill>
                </a:rPr>
                <a:t>JJC Food Procurement &amp; Youth Demonstrations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03519" y="5106648"/>
            <a:ext cx="3383218" cy="630678"/>
            <a:chOff x="3798093" y="1377381"/>
            <a:chExt cx="2297906" cy="919162"/>
          </a:xfrm>
          <a:solidFill>
            <a:schemeClr val="accent6">
              <a:lumMod val="75000"/>
            </a:schemeClr>
          </a:solidFill>
        </p:grpSpPr>
        <p:sp>
          <p:nvSpPr>
            <p:cNvPr id="62" name="Chevron 61"/>
            <p:cNvSpPr/>
            <p:nvPr/>
          </p:nvSpPr>
          <p:spPr>
            <a:xfrm>
              <a:off x="3798093" y="1377381"/>
              <a:ext cx="2297906" cy="9191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Chevron 4"/>
            <p:cNvSpPr txBox="1"/>
            <p:nvPr/>
          </p:nvSpPr>
          <p:spPr>
            <a:xfrm>
              <a:off x="4039915" y="1418045"/>
              <a:ext cx="1805498" cy="8609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9" b="1" dirty="0">
                  <a:solidFill>
                    <a:prstClr val="white"/>
                  </a:solidFill>
                </a:rPr>
                <a:t>Food Hub: Financing Plan, Fundraising &amp; Marketing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 flipH="1">
            <a:off x="5450275" y="5599489"/>
            <a:ext cx="3383218" cy="630678"/>
            <a:chOff x="3798093" y="1377381"/>
            <a:chExt cx="2297906" cy="919162"/>
          </a:xfrm>
          <a:solidFill>
            <a:schemeClr val="accent6">
              <a:lumMod val="75000"/>
            </a:schemeClr>
          </a:solidFill>
        </p:grpSpPr>
        <p:sp>
          <p:nvSpPr>
            <p:cNvPr id="65" name="Chevron 64"/>
            <p:cNvSpPr/>
            <p:nvPr/>
          </p:nvSpPr>
          <p:spPr>
            <a:xfrm>
              <a:off x="3798093" y="1377381"/>
              <a:ext cx="2297906" cy="9191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Chevron 4"/>
            <p:cNvSpPr txBox="1"/>
            <p:nvPr/>
          </p:nvSpPr>
          <p:spPr>
            <a:xfrm>
              <a:off x="4039915" y="1418045"/>
              <a:ext cx="1805498" cy="8609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9" b="1" dirty="0">
                  <a:solidFill>
                    <a:prstClr val="white"/>
                  </a:solidFill>
                </a:rPr>
                <a:t>Food Hub Operator: Facility Retrofit &amp; Purchase of Equipment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50275" y="2058636"/>
            <a:ext cx="3106271" cy="621254"/>
            <a:chOff x="5450275" y="2058636"/>
            <a:chExt cx="3106271" cy="621254"/>
          </a:xfrm>
        </p:grpSpPr>
        <p:sp>
          <p:nvSpPr>
            <p:cNvPr id="39" name="Chevron 38"/>
            <p:cNvSpPr/>
            <p:nvPr/>
          </p:nvSpPr>
          <p:spPr>
            <a:xfrm flipH="1">
              <a:off x="5450275" y="2058636"/>
              <a:ext cx="3106271" cy="621254"/>
            </a:xfrm>
            <a:prstGeom prst="chevron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40" name="Chevron 4"/>
            <p:cNvSpPr txBox="1"/>
            <p:nvPr/>
          </p:nvSpPr>
          <p:spPr>
            <a:xfrm flipH="1">
              <a:off x="5739056" y="2086841"/>
              <a:ext cx="2574133" cy="5648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469" tIns="27735" rIns="0" bIns="27735" numCol="1" spcCol="1270" anchor="ctr" anchorCtr="0">
              <a:noAutofit/>
            </a:bodyPr>
            <a:lstStyle/>
            <a:p>
              <a:pPr algn="ctr" defTabSz="19415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9" b="1" dirty="0">
                  <a:solidFill>
                    <a:schemeClr val="bg1"/>
                  </a:solidFill>
                </a:rPr>
                <a:t>Agriculture Committee to Review Operator Recommendation &amp; MOU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54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139948" y="4876800"/>
            <a:ext cx="3004052" cy="177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Technical assistance for institutions (Juvenile Justice Center) to adapt food procurement practices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/>
              <a:t>Teacher training and food tasting demonstrations to identify </a:t>
            </a:r>
            <a:r>
              <a:rPr lang="en-US" sz="1500"/>
              <a:t>student preferences</a:t>
            </a:r>
            <a:endParaRPr lang="en-US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2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FFFF"/>
                </a:solidFill>
              </a:rPr>
              <a:t>Food Hub Readiness: Health Equity Partnership </a:t>
            </a:r>
          </a:p>
          <a:p>
            <a:pPr algn="ctr"/>
            <a:r>
              <a:rPr lang="en-US" sz="2400" b="1" dirty="0">
                <a:solidFill>
                  <a:srgbClr val="00FFFF"/>
                </a:solidFill>
              </a:rPr>
              <a:t>&amp; Farmer Readiness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" y="5314738"/>
            <a:ext cx="3412422" cy="1471055"/>
          </a:xfrm>
          <a:prstGeom prst="round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3206038" y="2920986"/>
            <a:ext cx="2731925" cy="1454179"/>
            <a:chOff x="4274717" y="2459548"/>
            <a:chExt cx="3642566" cy="1938905"/>
          </a:xfrm>
        </p:grpSpPr>
        <p:sp>
          <p:nvSpPr>
            <p:cNvPr id="3" name="Rounded Rectangle 2"/>
            <p:cNvSpPr/>
            <p:nvPr/>
          </p:nvSpPr>
          <p:spPr>
            <a:xfrm>
              <a:off x="4274717" y="2459548"/>
              <a:ext cx="3642566" cy="193890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4497122" y="2608439"/>
              <a:ext cx="3197757" cy="1641123"/>
              <a:chOff x="3870837" y="2100345"/>
              <a:chExt cx="4446373" cy="228192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39" t="11865" r="11217" b="11327"/>
              <a:stretch/>
            </p:blipFill>
            <p:spPr>
              <a:xfrm>
                <a:off x="3870837" y="2100345"/>
                <a:ext cx="2286000" cy="228192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15" r="8336"/>
              <a:stretch/>
            </p:blipFill>
            <p:spPr>
              <a:xfrm>
                <a:off x="6551318" y="2440623"/>
                <a:ext cx="1765892" cy="1632857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0" y="1959856"/>
            <a:ext cx="1848925" cy="1120943"/>
          </a:xfrm>
          <a:prstGeom prst="rect">
            <a:avLst/>
          </a:prstGeom>
          <a:noFill/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50" y="3190818"/>
            <a:ext cx="1889450" cy="1762182"/>
          </a:xfrm>
          <a:prstGeom prst="rect">
            <a:avLst/>
          </a:prstGeom>
          <a:noFill/>
          <a:extLst/>
        </p:spPr>
      </p:pic>
      <p:cxnSp>
        <p:nvCxnSpPr>
          <p:cNvPr id="19" name="Straight Connector 18"/>
          <p:cNvCxnSpPr/>
          <p:nvPr/>
        </p:nvCxnSpPr>
        <p:spPr>
          <a:xfrm>
            <a:off x="171451" y="4419600"/>
            <a:ext cx="27612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4968240" y="5577840"/>
            <a:ext cx="21031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30994" y="2438400"/>
            <a:ext cx="27612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2365722" y="1844040"/>
            <a:ext cx="1645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46" y="4495800"/>
            <a:ext cx="30282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567464">
              <a:defRPr sz="2400" b="1" cap="sm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83732" defTabSz="1567464">
              <a:defRPr sz="3086"/>
            </a:lvl2pPr>
            <a:lvl3pPr marL="1567464" defTabSz="1567464">
              <a:defRPr sz="3086"/>
            </a:lvl3pPr>
            <a:lvl4pPr marL="2351197" defTabSz="1567464">
              <a:defRPr sz="3086"/>
            </a:lvl4pPr>
            <a:lvl5pPr marL="3134929" defTabSz="1567464">
              <a:defRPr sz="3086"/>
            </a:lvl5pPr>
            <a:lvl6pPr marL="3918661" defTabSz="1567464">
              <a:defRPr sz="3086"/>
            </a:lvl6pPr>
            <a:lvl7pPr marL="4702393" defTabSz="1567464">
              <a:defRPr sz="3086"/>
            </a:lvl7pPr>
            <a:lvl8pPr marL="5486126" defTabSz="1567464">
              <a:defRPr sz="3086"/>
            </a:lvl8pPr>
            <a:lvl9pPr marL="6269858" defTabSz="1567464">
              <a:defRPr sz="3086"/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Farmer Readiness</a:t>
            </a:r>
          </a:p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946" y="838200"/>
            <a:ext cx="251222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567464">
              <a:defRPr sz="2400" b="1" cap="sm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83732" defTabSz="1567464">
              <a:defRPr sz="3086"/>
            </a:lvl2pPr>
            <a:lvl3pPr marL="1567464" defTabSz="1567464">
              <a:defRPr sz="3086"/>
            </a:lvl3pPr>
            <a:lvl4pPr marL="2351197" defTabSz="1567464">
              <a:defRPr sz="3086"/>
            </a:lvl4pPr>
            <a:lvl5pPr marL="3134929" defTabSz="1567464">
              <a:defRPr sz="3086"/>
            </a:lvl5pPr>
            <a:lvl6pPr marL="3918661" defTabSz="1567464">
              <a:defRPr sz="3086"/>
            </a:lvl6pPr>
            <a:lvl7pPr marL="4702393" defTabSz="1567464">
              <a:defRPr sz="3086"/>
            </a:lvl7pPr>
            <a:lvl8pPr marL="5486126" defTabSz="1567464">
              <a:defRPr sz="3086"/>
            </a:lvl8pPr>
            <a:lvl9pPr marL="6269858" defTabSz="1567464">
              <a:defRPr sz="3086"/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Health Equity Partnership</a:t>
            </a:r>
          </a:p>
          <a:p>
            <a:r>
              <a:rPr lang="en-US" sz="1350" dirty="0">
                <a:solidFill>
                  <a:schemeClr val="tx1"/>
                </a:solidFill>
              </a:rPr>
              <a:t>(Rush-Copley Foundation)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46189" y="2508810"/>
            <a:ext cx="251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567464">
              <a:defRPr sz="2400" b="1" cap="sm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83732" defTabSz="1567464">
              <a:defRPr sz="3086"/>
            </a:lvl2pPr>
            <a:lvl3pPr marL="1567464" defTabSz="1567464">
              <a:defRPr sz="3086"/>
            </a:lvl3pPr>
            <a:lvl4pPr marL="2351197" defTabSz="1567464">
              <a:defRPr sz="3086"/>
            </a:lvl4pPr>
            <a:lvl5pPr marL="3134929" defTabSz="1567464">
              <a:defRPr sz="3086"/>
            </a:lvl5pPr>
            <a:lvl6pPr marL="3918661" defTabSz="1567464">
              <a:defRPr sz="3086"/>
            </a:lvl6pPr>
            <a:lvl7pPr marL="4702393" defTabSz="1567464">
              <a:defRPr sz="3086"/>
            </a:lvl7pPr>
            <a:lvl8pPr marL="5486126" defTabSz="1567464">
              <a:defRPr sz="3086"/>
            </a:lvl8pPr>
            <a:lvl9pPr marL="6269858" defTabSz="1567464">
              <a:defRPr sz="3086"/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Food Hub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72200" y="2514600"/>
            <a:ext cx="29871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567464">
              <a:defRPr sz="2400" b="1" cap="sm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83732" defTabSz="1567464">
              <a:defRPr sz="3086"/>
            </a:lvl2pPr>
            <a:lvl3pPr marL="1567464" defTabSz="1567464">
              <a:defRPr sz="3086"/>
            </a:lvl3pPr>
            <a:lvl4pPr marL="2351197" defTabSz="1567464">
              <a:defRPr sz="3086"/>
            </a:lvl4pPr>
            <a:lvl5pPr marL="3134929" defTabSz="1567464">
              <a:defRPr sz="3086"/>
            </a:lvl5pPr>
            <a:lvl6pPr marL="3918661" defTabSz="1567464">
              <a:defRPr sz="3086"/>
            </a:lvl6pPr>
            <a:lvl7pPr marL="4702393" defTabSz="1567464">
              <a:defRPr sz="3086"/>
            </a:lvl7pPr>
            <a:lvl8pPr marL="5486126" defTabSz="1567464">
              <a:defRPr sz="3086"/>
            </a:lvl8pPr>
            <a:lvl9pPr marL="6269858" defTabSz="1567464">
              <a:defRPr sz="3086"/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Institutional Readiness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(Kane County 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Juvenile Justice Center)</a:t>
            </a:r>
          </a:p>
        </p:txBody>
      </p:sp>
      <p:sp>
        <p:nvSpPr>
          <p:cNvPr id="33" name="Left Arrow 32"/>
          <p:cNvSpPr/>
          <p:nvPr/>
        </p:nvSpPr>
        <p:spPr>
          <a:xfrm rot="10800000">
            <a:off x="5934908" y="3657600"/>
            <a:ext cx="685800" cy="342900"/>
          </a:xfrm>
          <a:prstGeom prst="leftArrow">
            <a:avLst>
              <a:gd name="adj1" fmla="val 26553"/>
              <a:gd name="adj2" fmla="val 7482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4" name="Left-Right Arrow 33"/>
          <p:cNvSpPr/>
          <p:nvPr/>
        </p:nvSpPr>
        <p:spPr>
          <a:xfrm rot="12194520">
            <a:off x="2359578" y="2749322"/>
            <a:ext cx="891540" cy="339171"/>
          </a:xfrm>
          <a:prstGeom prst="leftRightArrow">
            <a:avLst>
              <a:gd name="adj1" fmla="val 33675"/>
              <a:gd name="adj2" fmla="val 769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rot="7570126">
            <a:off x="2600327" y="4523457"/>
            <a:ext cx="891540" cy="339171"/>
          </a:xfrm>
          <a:prstGeom prst="leftRightArrow">
            <a:avLst>
              <a:gd name="adj1" fmla="val 33675"/>
              <a:gd name="adj2" fmla="val 769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-12632" y="838200"/>
            <a:ext cx="91897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618" y="3203550"/>
            <a:ext cx="3004052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Health screening &amp; patient referrals to receive prescription produce boxes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/>
              <a:t>Nutrition education services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66226" y="4626288"/>
            <a:ext cx="2391704" cy="2003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Farmers and farm networks will sell product to the hub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/>
              <a:t>The hub will assist farmers with planning and meeting wholesale readiness requirements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64882" y="862201"/>
            <a:ext cx="5955318" cy="154144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The Food Hub or a pilot aggregator will buy farm produce and distribute CSA veggie boxes through health partner referrals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Build the hub’s capacity to assist farmers in meeting wholesale readiness requirements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/>
              <a:t>Project video to build support for program elements</a:t>
            </a:r>
          </a:p>
        </p:txBody>
      </p:sp>
    </p:spTree>
    <p:extLst>
      <p:ext uri="{BB962C8B-B14F-4D97-AF65-F5344CB8AC3E}">
        <p14:creationId xmlns:p14="http://schemas.microsoft.com/office/powerpoint/2010/main" val="3390304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914400"/>
            <a:ext cx="9144000" cy="5943600"/>
            <a:chOff x="0" y="533400"/>
            <a:chExt cx="9144000" cy="5943600"/>
          </a:xfrm>
        </p:grpSpPr>
        <p:sp>
          <p:nvSpPr>
            <p:cNvPr id="4" name="Rectangle 3"/>
            <p:cNvSpPr/>
            <p:nvPr/>
          </p:nvSpPr>
          <p:spPr>
            <a:xfrm>
              <a:off x="0" y="533400"/>
              <a:ext cx="9144000" cy="594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U:\Documents\Documents\Images\Labels and Logos\FitforKids_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33" y="2667000"/>
              <a:ext cx="2465614" cy="5259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U:\Documents\Documents\Images\Labels and Logos\NIF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0000" y="3092882"/>
              <a:ext cx="1197930" cy="13267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U:\Documents\Documents\Images\Labels and Logos\KCFB LOGO (large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07" y="3557468"/>
              <a:ext cx="2171750" cy="647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U:\Documents\Documents\Images\Labels and Logos\IL Farm Bureau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052" y="3403281"/>
              <a:ext cx="1438817" cy="7059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U:\Documents\Documents\Images\Labels and Logos\IL_Agr_st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337" y="3989758"/>
              <a:ext cx="1527071" cy="429842"/>
            </a:xfrm>
            <a:prstGeom prst="rect">
              <a:avLst/>
            </a:prstGeom>
            <a:solidFill>
              <a:schemeClr val="tx1"/>
            </a:solidFill>
            <a:extLst/>
          </p:spPr>
        </p:pic>
        <p:pic>
          <p:nvPicPr>
            <p:cNvPr id="11" name="Picture 7" descr="U:\Documents\Documents\Images\Labels and Logos\Kane County Health Departmen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036" y="2846758"/>
              <a:ext cx="1256378" cy="74434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U:\Documents\Documents\Images\Labels and Logos\CDC APA APHA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358" b="53943"/>
            <a:stretch/>
          </p:blipFill>
          <p:spPr bwMode="auto">
            <a:xfrm>
              <a:off x="4507342" y="4604944"/>
              <a:ext cx="826658" cy="6279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U:\Documents\Documents\Images\Labels and Logos\APA logo_large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57"/>
            <a:stretch/>
          </p:blipFill>
          <p:spPr bwMode="auto">
            <a:xfrm>
              <a:off x="4782087" y="3458942"/>
              <a:ext cx="761006" cy="7783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mchenrycotaxweb.org/images/mchenry_logo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952" y="4524618"/>
              <a:ext cx="914557" cy="8789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60"/>
            <a:ext cx="7467600" cy="6887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FFFF"/>
                </a:solidFill>
              </a:rPr>
              <a:t>Our Project Team and Contributors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0" y="1934581"/>
            <a:ext cx="2133600" cy="886749"/>
          </a:xfrm>
        </p:spPr>
      </p:pic>
      <p:pic>
        <p:nvPicPr>
          <p:cNvPr id="16" name="Picture 10" descr="http://5c3ae8def513233997a7-e87978aaae5cf97349d88697fd53e4c9.r77.cf1.rackcdn.com/701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65" y="5132268"/>
            <a:ext cx="1606177" cy="103993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even_Generations_Ahea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274" y="5613943"/>
            <a:ext cx="1250715" cy="873763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311" y="4779672"/>
            <a:ext cx="1710690" cy="961190"/>
          </a:xfrm>
          <a:prstGeom prst="rect">
            <a:avLst/>
          </a:prstGeom>
          <a:ln w="28575" cmpd="sng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7778"/>
          <a:stretch/>
        </p:blipFill>
        <p:spPr>
          <a:xfrm>
            <a:off x="2708304" y="2028239"/>
            <a:ext cx="1547135" cy="7021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06" y="1827338"/>
            <a:ext cx="1751483" cy="11864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17" y="1875884"/>
            <a:ext cx="2181979" cy="1431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3" y="5509507"/>
            <a:ext cx="1264307" cy="12643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76" y="5889627"/>
            <a:ext cx="2349477" cy="779366"/>
          </a:xfrm>
          <a:prstGeom prst="rect">
            <a:avLst/>
          </a:prstGeom>
        </p:spPr>
      </p:pic>
      <p:pic>
        <p:nvPicPr>
          <p:cNvPr id="1026" name="Picture 2" descr="https://jtpr.com/wp-content/uploads/2016/06/Chicago-Community-Trust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93" y="751837"/>
            <a:ext cx="3333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odlandopportunity.org/Frontend/Images/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97" y="1068590"/>
            <a:ext cx="3371733" cy="7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100" y="304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3160" y="1356746"/>
            <a:ext cx="429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Matt Tansley</a:t>
            </a:r>
          </a:p>
          <a:p>
            <a:pPr algn="ctr"/>
            <a:r>
              <a:rPr lang="en-US" sz="2000" dirty="0">
                <a:hlinkClick r:id="rId2"/>
              </a:rPr>
              <a:t>tansleymatthew@co.kane.il.us</a:t>
            </a:r>
            <a:endParaRPr lang="en-US" sz="2000" dirty="0"/>
          </a:p>
          <a:p>
            <a:pPr algn="ctr"/>
            <a:r>
              <a:rPr lang="en-US" sz="2000" dirty="0"/>
              <a:t>630-232-3493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" y="5689937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Kane County Government Center</a:t>
            </a:r>
          </a:p>
          <a:p>
            <a:pPr algn="ctr"/>
            <a:r>
              <a:rPr lang="en-US" sz="2000" dirty="0"/>
              <a:t>719 S. Batavia Avenue</a:t>
            </a:r>
          </a:p>
          <a:p>
            <a:pPr algn="ctr"/>
            <a:r>
              <a:rPr lang="en-US" sz="2000" dirty="0"/>
              <a:t>Geneva, IL 60134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078" y="2654913"/>
            <a:ext cx="1983845" cy="19838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5300" y="4638759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Food Hub Project Website</a:t>
            </a:r>
          </a:p>
          <a:p>
            <a:pPr algn="ctr"/>
            <a:r>
              <a:rPr lang="en-US" sz="2400" dirty="0">
                <a:hlinkClick r:id="rId4"/>
              </a:rPr>
              <a:t>http://www.countyofkane.org/FDER/Pages/foodHub.aspx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29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249362"/>
          </a:xfrm>
        </p:spPr>
        <p:txBody>
          <a:bodyPr>
            <a:noAutofit/>
          </a:bodyPr>
          <a:lstStyle/>
          <a:p>
            <a:r>
              <a:rPr lang="en-US" sz="4000" dirty="0"/>
              <a:t>Growing for Kane Initiative and Food Hub Feasibility Recommendation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17" y="4079775"/>
            <a:ext cx="1965342" cy="25430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79776"/>
            <a:ext cx="1965108" cy="254308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09703"/>
              </p:ext>
            </p:extLst>
          </p:nvPr>
        </p:nvGraphicFramePr>
        <p:xfrm>
          <a:off x="981224" y="1751589"/>
          <a:ext cx="7181552" cy="2173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69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HIA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REPORT RECOMMENDATION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rgbClr val="FF6E0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86">
                <a:tc>
                  <a:txBody>
                    <a:bodyPr/>
                    <a:lstStyle/>
                    <a:p>
                      <a:pPr marL="228600" indent="0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Recommendation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0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Result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121">
                <a:tc>
                  <a:txBody>
                    <a:bodyPr/>
                    <a:lstStyle/>
                    <a:p>
                      <a:pPr marL="228600" indent="0"/>
                      <a:r>
                        <a:rPr lang="en-US" sz="1600" dirty="0"/>
                        <a:t>Kane County should</a:t>
                      </a:r>
                      <a:r>
                        <a:rPr lang="en-US" sz="1600" baseline="0" dirty="0"/>
                        <a:t> work with Northern Illinois Food Bank (NIFB) and Kane County Farm Bureau to </a:t>
                      </a:r>
                      <a:r>
                        <a:rPr lang="en-US" sz="1600" b="1" baseline="0" dirty="0"/>
                        <a:t>study the feasibility of locating a food hub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0"/>
                      <a:r>
                        <a:rPr lang="en-US" sz="1600" dirty="0"/>
                        <a:t>Farmers have</a:t>
                      </a:r>
                      <a:r>
                        <a:rPr lang="en-US" sz="1600" baseline="0" dirty="0"/>
                        <a:t> motivation to grow more produce with centralized cleaning, packaging and distribution available off farm.</a:t>
                      </a:r>
                      <a:endParaRPr lang="en-US" sz="1600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2510184"/>
              </p:ext>
            </p:extLst>
          </p:nvPr>
        </p:nvGraphicFramePr>
        <p:xfrm>
          <a:off x="3848100" y="4724400"/>
          <a:ext cx="14478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011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FFFF"/>
                </a:solidFill>
              </a:rPr>
              <a:t>What is a Food Hub?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7467600" cy="1600199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Centralized aggregation, processing and distribution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Connects small to mid-sized producers with larger buyers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Specialized services: product marketing, food processing and safety training</a:t>
            </a:r>
          </a:p>
          <a:p>
            <a:pPr lvl="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0113"/>
            <a:ext cx="9144000" cy="15478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3048000"/>
            <a:ext cx="7467600" cy="6858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C000"/>
                </a:solidFill>
              </a:rPr>
              <a:t>Who does it serve?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3810001"/>
            <a:ext cx="7772400" cy="1219199"/>
          </a:xfrm>
          <a:prstGeom prst="rect">
            <a:avLst/>
          </a:prstGeom>
        </p:spPr>
        <p:txBody>
          <a:bodyPr vert="horz" numCol="2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6EA0B0"/>
              </a:buClr>
              <a:buNone/>
            </a:pPr>
            <a:r>
              <a:rPr lang="en-US" sz="2000" dirty="0">
                <a:solidFill>
                  <a:srgbClr val="FFCD9B"/>
                </a:solidFill>
              </a:rPr>
              <a:t>Agricultural Producers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6EA0B0"/>
              </a:buClr>
              <a:buNone/>
            </a:pPr>
            <a:r>
              <a:rPr lang="en-US" sz="2000" dirty="0">
                <a:solidFill>
                  <a:srgbClr val="FFCD9B"/>
                </a:solidFill>
              </a:rPr>
              <a:t>Restaurants &amp; Food Retailers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6EA0B0"/>
              </a:buClr>
              <a:buNone/>
            </a:pPr>
            <a:r>
              <a:rPr lang="en-US" sz="2000" dirty="0">
                <a:solidFill>
                  <a:srgbClr val="FFCD9B"/>
                </a:solidFill>
              </a:rPr>
              <a:t>Health Providers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6EA0B0"/>
              </a:buClr>
              <a:buNone/>
            </a:pPr>
            <a:r>
              <a:rPr lang="en-US" sz="2000" dirty="0">
                <a:solidFill>
                  <a:srgbClr val="FFCD9B"/>
                </a:solidFill>
              </a:rPr>
              <a:t>Schools / Public Institutions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6EA0B0"/>
              </a:buClr>
              <a:buNone/>
            </a:pPr>
            <a:r>
              <a:rPr lang="en-US" sz="2000" dirty="0">
                <a:solidFill>
                  <a:srgbClr val="FFCD9B"/>
                </a:solidFill>
              </a:rPr>
              <a:t>Wholesale Distributors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6EA0B0"/>
              </a:buClr>
              <a:buNone/>
            </a:pPr>
            <a:r>
              <a:rPr lang="en-US" sz="2000" dirty="0">
                <a:solidFill>
                  <a:srgbClr val="FFCD9B"/>
                </a:solidFill>
              </a:rPr>
              <a:t>Community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65644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689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FFFF"/>
                </a:solidFill>
              </a:rPr>
              <a:t>The Food Hub Feasibility Study</a:t>
            </a:r>
            <a:br>
              <a:rPr lang="en-US" sz="3600" dirty="0">
                <a:solidFill>
                  <a:srgbClr val="FF9933"/>
                </a:solidFill>
              </a:rPr>
            </a:br>
            <a:r>
              <a:rPr lang="en-US" sz="3100" dirty="0"/>
              <a:t>What we Learned about the Market…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629400" cy="4433887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dirty="0"/>
              <a:t>Interested </a:t>
            </a:r>
            <a:r>
              <a:rPr lang="en-US" sz="2400" dirty="0">
                <a:solidFill>
                  <a:srgbClr val="FFFF00"/>
                </a:solidFill>
              </a:rPr>
              <a:t>producers/farmers</a:t>
            </a:r>
            <a:r>
              <a:rPr lang="en-US" sz="2400" dirty="0"/>
              <a:t> account for: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850 acres </a:t>
            </a:r>
            <a:r>
              <a:rPr lang="en-US" sz="2200" dirty="0"/>
              <a:t>of current fruit &amp; vegetable production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160 acres </a:t>
            </a:r>
            <a:r>
              <a:rPr lang="en-US" sz="2200" dirty="0"/>
              <a:t>of potential expansion</a:t>
            </a:r>
          </a:p>
          <a:p>
            <a:pPr marL="36576" indent="0">
              <a:spcBef>
                <a:spcPts val="1800"/>
              </a:spcBef>
              <a:buClr>
                <a:srgbClr val="FFC000"/>
              </a:buClr>
              <a:buNone/>
            </a:pPr>
            <a:r>
              <a:rPr lang="en-US" sz="2400" dirty="0"/>
              <a:t>Interested </a:t>
            </a:r>
            <a:r>
              <a:rPr lang="en-US" sz="2400" dirty="0">
                <a:solidFill>
                  <a:srgbClr val="FFFF00"/>
                </a:solidFill>
              </a:rPr>
              <a:t>wholesale buyers </a:t>
            </a:r>
            <a:r>
              <a:rPr lang="en-US" sz="2400" dirty="0"/>
              <a:t>account for: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$53 million</a:t>
            </a:r>
            <a:r>
              <a:rPr lang="en-US" sz="2200" dirty="0"/>
              <a:t> in spending on whole produce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$26 million</a:t>
            </a:r>
            <a:r>
              <a:rPr lang="en-US" sz="2200" dirty="0"/>
              <a:t> in spending on processed produce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b="1" dirty="0"/>
              <a:t>$31-$35 </a:t>
            </a:r>
            <a:r>
              <a:rPr lang="en-US" sz="2200" dirty="0"/>
              <a:t>million in spending on meat, dairy, eggs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975057" y="0"/>
            <a:ext cx="2168943" cy="6858000"/>
            <a:chOff x="7067550" y="0"/>
            <a:chExt cx="2076450" cy="6565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-1" b="78856"/>
            <a:stretch/>
          </p:blipFill>
          <p:spPr>
            <a:xfrm>
              <a:off x="7067550" y="0"/>
              <a:ext cx="2076450" cy="1784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43343"/>
            <a:stretch/>
          </p:blipFill>
          <p:spPr>
            <a:xfrm>
              <a:off x="7067550" y="1784350"/>
              <a:ext cx="2076450" cy="478119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0" y="4953000"/>
            <a:ext cx="6975057" cy="1905000"/>
            <a:chOff x="0" y="4953000"/>
            <a:chExt cx="6975057" cy="1905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578" t="4829" r="3552"/>
            <a:stretch/>
          </p:blipFill>
          <p:spPr>
            <a:xfrm>
              <a:off x="0" y="4953000"/>
              <a:ext cx="6975057" cy="1905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2589" t="16370" r="33054" b="37948"/>
            <a:stretch/>
          </p:blipFill>
          <p:spPr>
            <a:xfrm>
              <a:off x="2954129" y="5083998"/>
              <a:ext cx="10668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23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FFFF"/>
                </a:solidFill>
              </a:rPr>
              <a:t>Growers’ Top Barriers for Entering the Wholesale Market</a:t>
            </a:r>
            <a:br>
              <a:rPr lang="en-US" sz="4800" dirty="0">
                <a:solidFill>
                  <a:srgbClr val="00FFFF"/>
                </a:solidFill>
              </a:rPr>
            </a:br>
            <a:r>
              <a:rPr lang="en-US" sz="2700" dirty="0"/>
              <a:t>(Feasibility Study grower survey results)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382000" cy="3200400"/>
          </a:xfrm>
        </p:spPr>
        <p:txBody>
          <a:bodyPr>
            <a:normAutofit/>
          </a:bodyPr>
          <a:lstStyle/>
          <a:p>
            <a:r>
              <a:rPr lang="en-US" sz="2800" dirty="0"/>
              <a:t>Fair pricing </a:t>
            </a:r>
          </a:p>
          <a:p>
            <a:r>
              <a:rPr lang="en-US" sz="2800" dirty="0"/>
              <a:t>Cost, time, labor to implement GAP protocols</a:t>
            </a:r>
          </a:p>
          <a:p>
            <a:r>
              <a:rPr lang="en-US" sz="2800" dirty="0"/>
              <a:t>Risk </a:t>
            </a:r>
            <a:r>
              <a:rPr lang="en-US" sz="2400" dirty="0"/>
              <a:t>of</a:t>
            </a:r>
            <a:r>
              <a:rPr lang="en-US" sz="2800" dirty="0"/>
              <a:t> not selling what is grown</a:t>
            </a:r>
          </a:p>
          <a:p>
            <a:r>
              <a:rPr lang="en-US" sz="2800" dirty="0"/>
              <a:t>Access to post-harvest handling facilities (cooling, washing, grading, packing)</a:t>
            </a:r>
          </a:p>
        </p:txBody>
      </p:sp>
      <p:pic>
        <p:nvPicPr>
          <p:cNvPr id="1038" name="Picture 14" descr="http://vignette1.wikia.nocookie.net/clubpenguin/images/5/5a/Construction_Barrier.PNG/revision/latest?cb=201501021512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286000" cy="19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5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FFFF"/>
                </a:solidFill>
              </a:rPr>
              <a:t>Need for Health Equity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467600" cy="4602163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Kane Population –  Access to affordable fresh produce </a:t>
            </a:r>
            <a:r>
              <a:rPr lang="en-US" sz="2000" dirty="0"/>
              <a:t>(2014 Community Health Survey)</a:t>
            </a:r>
            <a:endParaRPr lang="en-US" dirty="0"/>
          </a:p>
        </p:txBody>
      </p:sp>
      <p:graphicFrame>
        <p:nvGraphicFramePr>
          <p:cNvPr id="4" name="Char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91602"/>
              </p:ext>
            </p:extLst>
          </p:nvPr>
        </p:nvGraphicFramePr>
        <p:xfrm>
          <a:off x="152400" y="2819400"/>
          <a:ext cx="8686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56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00200"/>
            <a:ext cx="5867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</a:pP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 1</a:t>
            </a:r>
          </a:p>
          <a:p>
            <a:pPr marL="36576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</a:pPr>
            <a:r>
              <a:rPr lang="en-US" sz="3200" dirty="0">
                <a:solidFill>
                  <a:srgbClr val="00B0F0"/>
                </a:solidFill>
              </a:rPr>
              <a:t>Specialized Processing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Demand among schools for processed fresh-cut produce for use in cafeterias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6576" indent="0">
              <a:spcBef>
                <a:spcPts val="1200"/>
              </a:spcBef>
              <a:spcAft>
                <a:spcPts val="1200"/>
              </a:spcAft>
              <a:buClr>
                <a:srgbClr val="FFC000"/>
              </a:buClr>
              <a:buNone/>
            </a:pP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 2</a:t>
            </a:r>
          </a:p>
          <a:p>
            <a:pPr marL="36576" inden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None/>
            </a:pPr>
            <a:r>
              <a:rPr lang="en-US" sz="3200" dirty="0">
                <a:solidFill>
                  <a:srgbClr val="00B0F0"/>
                </a:solidFill>
              </a:rPr>
              <a:t>Fresh Produce Prescription Box Program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Hub to sell CSA-style weekly produce boxes to SNAP recipients through partnership with healthcare providers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FFFF"/>
                </a:solidFill>
              </a:rPr>
              <a:t>Health Equity Addressed in Hub Operating Model</a:t>
            </a:r>
          </a:p>
        </p:txBody>
      </p:sp>
      <p:pic>
        <p:nvPicPr>
          <p:cNvPr id="4" name="Picture 2" descr="http://meyer-industries.com/images/stories/headers/processing/wash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04" l="1174" r="95775">
                        <a14:foregroundMark x1="67371" y1="12376" x2="67371" y2="12376"/>
                        <a14:foregroundMark x1="48592" y1="13861" x2="38028" y2="17327"/>
                        <a14:foregroundMark x1="4930" y1="46040" x2="4930" y2="46040"/>
                        <a14:backgroundMark x1="64319" y1="495" x2="64319" y2="495"/>
                        <a14:backgroundMark x1="75587" y1="495" x2="75587" y2="495"/>
                        <a14:backgroundMark x1="74648" y1="495" x2="74648" y2="495"/>
                        <a14:backgroundMark x1="73474" y1="0" x2="73474" y2="0"/>
                        <a14:backgroundMark x1="76291" y1="495" x2="6995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61" y="990600"/>
            <a:ext cx="401052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18178"/>
            <a:ext cx="2834693" cy="34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50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827" y="1733581"/>
            <a:ext cx="7319394" cy="4830039"/>
          </a:xfrm>
        </p:spPr>
        <p:txBody>
          <a:bodyPr>
            <a:normAutofit/>
          </a:bodyPr>
          <a:lstStyle/>
          <a:p>
            <a:r>
              <a:rPr lang="en-US" sz="2118" dirty="0">
                <a:latin typeface="Calibri" panose="020F0502020204030204" pitchFamily="34" charset="0"/>
              </a:rPr>
              <a:t>Project team has developed a proposal for a pilot program and is continuing to pursue grants. </a:t>
            </a:r>
          </a:p>
          <a:p>
            <a:pPr lvl="1"/>
            <a:r>
              <a:rPr lang="en-US" sz="1924" dirty="0">
                <a:latin typeface="Calibri" panose="020F0502020204030204" pitchFamily="34" charset="0"/>
              </a:rPr>
              <a:t>Health service partner Rush-Copley, has committed to recruiting up to 50 patients to participate in a prescription produce pilot. </a:t>
            </a:r>
          </a:p>
          <a:p>
            <a:pPr lvl="1"/>
            <a:r>
              <a:rPr lang="en-US" sz="1924" dirty="0">
                <a:latin typeface="Calibri" panose="020F0502020204030204" pitchFamily="34" charset="0"/>
              </a:rPr>
              <a:t>Pilot proposal would offer nutrition education and cooking demonstration workshops for participating patients</a:t>
            </a:r>
          </a:p>
          <a:p>
            <a:pPr lvl="1"/>
            <a:r>
              <a:rPr lang="en-US" sz="1924" dirty="0">
                <a:latin typeface="Calibri" panose="020F0502020204030204" pitchFamily="34" charset="0"/>
              </a:rPr>
              <a:t>Future food hub operator has committed to handle aggregation from local farmers and delivery to the pickup site.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4924" y="284122"/>
            <a:ext cx="6847869" cy="1198256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>
              <a:spcBef>
                <a:spcPct val="0"/>
              </a:spcBef>
              <a:buNone/>
              <a:defRPr kumimoji="0" sz="4000">
                <a:solidFill>
                  <a:srgbClr val="00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Prescription Produce Program</a:t>
            </a:r>
            <a:br>
              <a:rPr lang="en-US" dirty="0"/>
            </a:br>
            <a:r>
              <a:rPr lang="en-US" sz="2900" dirty="0"/>
              <a:t>Recent Activity</a:t>
            </a:r>
            <a:endParaRPr lang="en-US" dirty="0"/>
          </a:p>
        </p:txBody>
      </p:sp>
      <p:pic>
        <p:nvPicPr>
          <p:cNvPr id="1028" name="Picture 4" descr="https://www.nsacom.com/wp-content/uploads/2016/07/inventory-management-Depositphotos_69000473_m-20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/>
          <a:stretch/>
        </p:blipFill>
        <p:spPr bwMode="auto">
          <a:xfrm>
            <a:off x="-95856" y="4937760"/>
            <a:ext cx="4239868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9483"/>
          <a:stretch/>
        </p:blipFill>
        <p:spPr>
          <a:xfrm>
            <a:off x="7557772" y="4937760"/>
            <a:ext cx="1591051" cy="1920240"/>
          </a:xfrm>
          <a:prstGeom prst="rect">
            <a:avLst/>
          </a:prstGeom>
        </p:spPr>
      </p:pic>
      <p:pic>
        <p:nvPicPr>
          <p:cNvPr id="1030" name="Picture 6" descr="http://wildhunt.org/wp-content/uploads/2016/04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2" y="4937760"/>
            <a:ext cx="341376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9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FFFF"/>
                </a:solidFill>
              </a:rPr>
              <a:t>Business Analysis &amp; Financial Assumptions </a:t>
            </a:r>
            <a:r>
              <a:rPr lang="en-US" sz="3100" dirty="0">
                <a:solidFill>
                  <a:srgbClr val="00FFFF"/>
                </a:solidFill>
              </a:rPr>
              <a:t>(at 3-year operating period)</a:t>
            </a:r>
            <a:endParaRPr lang="en-US" sz="4000" dirty="0">
              <a:solidFill>
                <a:srgbClr val="00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7772400" cy="4449763"/>
          </a:xfrm>
        </p:spPr>
        <p:txBody>
          <a:bodyPr vert="horz">
            <a:normAutofit fontScale="92500" lnSpcReduction="20000"/>
          </a:bodyPr>
          <a:lstStyle/>
          <a:p>
            <a:pPr marL="36576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This food hub would require…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 </a:t>
            </a: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8,000 </a:t>
            </a:r>
            <a:r>
              <a:rPr lang="en-US" sz="3200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sqft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warehouse</a:t>
            </a:r>
          </a:p>
          <a:p>
            <a:pPr marL="36576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6576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And would generate… 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$3.4 million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in sales and </a:t>
            </a:r>
            <a:r>
              <a:rPr lang="en-US" sz="32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$150 thousand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in cash flow.</a:t>
            </a:r>
          </a:p>
          <a:p>
            <a:pPr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6576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3200" dirty="0">
                <a:solidFill>
                  <a:srgbClr val="00B0F0"/>
                </a:solidFill>
              </a:rPr>
              <a:t>Based on scenario testing, the hub could maintain profitability and withstand fluctuations in pricing, volume, and margin by plus or minus 15%.</a:t>
            </a:r>
          </a:p>
          <a:p>
            <a:pPr marL="36576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3200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2795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Custom 18">
      <a:dk1>
        <a:srgbClr val="0B2036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CD3FF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734</Words>
  <Application>Microsoft Office PowerPoint</Application>
  <PresentationFormat>On-screen Show (4:3)</PresentationFormat>
  <Paragraphs>111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Franklin Gothic Book</vt:lpstr>
      <vt:lpstr>Wingdings</vt:lpstr>
      <vt:lpstr>Wingdings 2</vt:lpstr>
      <vt:lpstr>Technic</vt:lpstr>
      <vt:lpstr>A Kane County Food Hub Project:  Connecting Local Growers, Wholesalers  and Institutional Buyers</vt:lpstr>
      <vt:lpstr>Growing for Kane Initiative and Food Hub Feasibility Recommendation </vt:lpstr>
      <vt:lpstr>What is a Food Hub?</vt:lpstr>
      <vt:lpstr>The Food Hub Feasibility Study What we Learned about the Market…</vt:lpstr>
      <vt:lpstr>Growers’ Top Barriers for Entering the Wholesale Market (Feasibility Study grower survey results)</vt:lpstr>
      <vt:lpstr>Need for Health Equity Focus</vt:lpstr>
      <vt:lpstr>Health Equity Addressed in Hub Operating Model</vt:lpstr>
      <vt:lpstr>PowerPoint Presentation</vt:lpstr>
      <vt:lpstr>Business Analysis &amp; Financial Assumptions (at 3-year operating period)</vt:lpstr>
      <vt:lpstr>Operator Recruitment &amp;  Public / Private Partnership</vt:lpstr>
      <vt:lpstr>Food Hub Project Timeline</vt:lpstr>
      <vt:lpstr>PowerPoint Presentation</vt:lpstr>
      <vt:lpstr>Our Project Team and Contributors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Janice</dc:creator>
  <cp:lastModifiedBy>Jane Macdonald</cp:lastModifiedBy>
  <cp:revision>105</cp:revision>
  <dcterms:created xsi:type="dcterms:W3CDTF">2016-12-08T21:27:01Z</dcterms:created>
  <dcterms:modified xsi:type="dcterms:W3CDTF">2017-09-20T14:36:58Z</dcterms:modified>
</cp:coreProperties>
</file>