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19"/>
  </p:notesMasterIdLst>
  <p:sldIdLst>
    <p:sldId id="323" r:id="rId2"/>
    <p:sldId id="456" r:id="rId3"/>
    <p:sldId id="457" r:id="rId4"/>
    <p:sldId id="452" r:id="rId5"/>
    <p:sldId id="447" r:id="rId6"/>
    <p:sldId id="454" r:id="rId7"/>
    <p:sldId id="453" r:id="rId8"/>
    <p:sldId id="443" r:id="rId9"/>
    <p:sldId id="438" r:id="rId10"/>
    <p:sldId id="439" r:id="rId11"/>
    <p:sldId id="442" r:id="rId12"/>
    <p:sldId id="440" r:id="rId13"/>
    <p:sldId id="448" r:id="rId14"/>
    <p:sldId id="450" r:id="rId15"/>
    <p:sldId id="376" r:id="rId16"/>
    <p:sldId id="449" r:id="rId17"/>
    <p:sldId id="45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8021"/>
    <a:srgbClr val="000000"/>
    <a:srgbClr val="008000"/>
    <a:srgbClr val="FFFFFF"/>
    <a:srgbClr val="FFD47D"/>
    <a:srgbClr val="FFD071"/>
    <a:srgbClr val="FFCC66"/>
    <a:srgbClr val="7F7F7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625" autoAdjust="0"/>
  </p:normalViewPr>
  <p:slideViewPr>
    <p:cSldViewPr>
      <p:cViewPr>
        <p:scale>
          <a:sx n="80" d="100"/>
          <a:sy n="80" d="100"/>
        </p:scale>
        <p:origin x="-1188"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1DB7A1-2725-4510-AC97-073683F7BB0F}" type="datetimeFigureOut">
              <a:rPr lang="en-US" smtClean="0"/>
              <a:pPr/>
              <a:t>9/20/2017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DFA47-55F1-42C6-98DE-A23A8369865E}" type="slidenum">
              <a:rPr lang="en-US" smtClean="0"/>
              <a:pPr/>
              <a:t>‹#›</a:t>
            </a:fld>
            <a:endParaRPr lang="en-US"/>
          </a:p>
        </p:txBody>
      </p:sp>
    </p:spTree>
    <p:extLst>
      <p:ext uri="{BB962C8B-B14F-4D97-AF65-F5344CB8AC3E}">
        <p14:creationId xmlns:p14="http://schemas.microsoft.com/office/powerpoint/2010/main" val="406982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savethefood.com/" TargetMode="External"/><Relationship Id="rId3" Type="http://schemas.openxmlformats.org/officeDocument/2006/relationships/hyperlink" Target="http://feedbackglobal.org/" TargetMode="External"/><Relationship Id="rId7" Type="http://schemas.openxmlformats.org/officeDocument/2006/relationships/hyperlink" Target="https://www.epa.gov/sustainable-management-food/food-too-good-waste-implementation-guide-and-toolkit" TargetMode="External"/><Relationship Id="rId12" Type="http://schemas.openxmlformats.org/officeDocument/2006/relationships/hyperlink" Target="https://www.nrdc.org/resources/dating-game-how-confusing-food-date-labels-lead-food-waste-americ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ivaluefood.com/" TargetMode="External"/><Relationship Id="rId11" Type="http://schemas.openxmlformats.org/officeDocument/2006/relationships/hyperlink" Target="http://www.pbs.org/newshour/rundown/tons-fresh-produce-dumped-landfills-every-day/" TargetMode="External"/><Relationship Id="rId5" Type="http://schemas.openxmlformats.org/officeDocument/2006/relationships/hyperlink" Target="http://www.sustainableamerica.org/foodwaste/" TargetMode="External"/><Relationship Id="rId10" Type="http://schemas.openxmlformats.org/officeDocument/2006/relationships/hyperlink" Target="https://youtu.be/i8xwLWb0lLY" TargetMode="External"/><Relationship Id="rId4" Type="http://schemas.openxmlformats.org/officeDocument/2006/relationships/hyperlink" Target="https://youtu.be/cWC_zDdF74s" TargetMode="External"/><Relationship Id="rId9" Type="http://schemas.openxmlformats.org/officeDocument/2006/relationships/hyperlink" Target="https://www.usda.gov/oce/foodwaste/index.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kay’s name</a:t>
            </a:r>
          </a:p>
        </p:txBody>
      </p:sp>
      <p:sp>
        <p:nvSpPr>
          <p:cNvPr id="4" name="Slide Number Placeholder 3"/>
          <p:cNvSpPr>
            <a:spLocks noGrp="1"/>
          </p:cNvSpPr>
          <p:nvPr>
            <p:ph type="sldNum" sz="quarter" idx="10"/>
          </p:nvPr>
        </p:nvSpPr>
        <p:spPr/>
        <p:txBody>
          <a:bodyPr/>
          <a:lstStyle/>
          <a:p>
            <a:fld id="{BD5DFA47-55F1-42C6-98DE-A23A8369865E}" type="slidenum">
              <a:rPr lang="en-US" smtClean="0"/>
              <a:pPr/>
              <a:t>1</a:t>
            </a:fld>
            <a:endParaRPr lang="en-US"/>
          </a:p>
        </p:txBody>
      </p:sp>
    </p:spTree>
    <p:extLst>
      <p:ext uri="{BB962C8B-B14F-4D97-AF65-F5344CB8AC3E}">
        <p14:creationId xmlns:p14="http://schemas.microsoft.com/office/powerpoint/2010/main" val="321920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Allow kids to put back items during lunch. Reduces food waste and feeds hungry kids during or after school.</a:t>
            </a:r>
          </a:p>
          <a:p>
            <a:endParaRPr lang="en-US" altLang="en-US" dirty="0"/>
          </a:p>
          <a:p>
            <a:r>
              <a:rPr lang="en-US" altLang="en-US" dirty="0"/>
              <a:t>Add:</a:t>
            </a:r>
            <a:r>
              <a:rPr lang="en-US" altLang="en-US" baseline="0" dirty="0"/>
              <a:t> All schools in VP D45, Carol Stream D93, D204 elementary schools (21)</a:t>
            </a:r>
            <a:endParaRPr lang="en-US" altLang="en-US" dirty="0"/>
          </a:p>
          <a:p>
            <a:endParaRPr lang="en-US" altLang="en-US" dirty="0"/>
          </a:p>
        </p:txBody>
      </p:sp>
      <p:sp>
        <p:nvSpPr>
          <p:cNvPr id="299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09D620A-4C3C-42CC-9B63-193FC6F68303}" type="slidenum">
              <a:rPr lang="en-US" altLang="en-US">
                <a:solidFill>
                  <a:prstClr val="black"/>
                </a:solidFill>
              </a:rPr>
              <a:pPr/>
              <a:t>13</a:t>
            </a:fld>
            <a:endParaRPr lang="en-US"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Elmhurst</a:t>
            </a:r>
            <a:r>
              <a:rPr lang="en-US" baseline="0" dirty="0"/>
              <a:t> College FRN website: http://ecfoodrecovery.wixsite.com/ecfoodrecovery</a:t>
            </a:r>
          </a:p>
          <a:p>
            <a:endParaRPr lang="en-US" baseline="0" dirty="0"/>
          </a:p>
          <a:p>
            <a:r>
              <a:rPr lang="en-US" baseline="0" dirty="0"/>
              <a:t>Emailed ecfoodrecoverynetwork@gmail.com to find out who they partner with to take the food (09/13/17)</a:t>
            </a:r>
            <a:endParaRPr lang="en-US" dirty="0"/>
          </a:p>
        </p:txBody>
      </p:sp>
      <p:sp>
        <p:nvSpPr>
          <p:cNvPr id="4" name="Slide Number Placeholder 3"/>
          <p:cNvSpPr>
            <a:spLocks noGrp="1"/>
          </p:cNvSpPr>
          <p:nvPr>
            <p:ph type="sldNum" sz="quarter" idx="10"/>
          </p:nvPr>
        </p:nvSpPr>
        <p:spPr/>
        <p:txBody>
          <a:bodyPr/>
          <a:lstStyle/>
          <a:p>
            <a:fld id="{BD5DFA47-55F1-42C6-98DE-A23A8369865E}" type="slidenum">
              <a:rPr lang="en-US" smtClean="0"/>
              <a:pPr/>
              <a:t>15</a:t>
            </a:fld>
            <a:endParaRPr lang="en-US"/>
          </a:p>
        </p:txBody>
      </p:sp>
    </p:spTree>
    <p:extLst>
      <p:ext uri="{BB962C8B-B14F-4D97-AF65-F5344CB8AC3E}">
        <p14:creationId xmlns:p14="http://schemas.microsoft.com/office/powerpoint/2010/main" val="330156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DFA47-55F1-42C6-98DE-A23A8369865E}" type="slidenum">
              <a:rPr lang="en-US" smtClean="0"/>
              <a:pPr/>
              <a:t>16</a:t>
            </a:fld>
            <a:endParaRPr lang="en-US"/>
          </a:p>
        </p:txBody>
      </p:sp>
    </p:spTree>
    <p:extLst>
      <p:ext uri="{BB962C8B-B14F-4D97-AF65-F5344CB8AC3E}">
        <p14:creationId xmlns:p14="http://schemas.microsoft.com/office/powerpoint/2010/main" val="119613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a:t>
            </a:r>
            <a:r>
              <a:rPr lang="en-US" baseline="0" dirty="0"/>
              <a:t> scraps is single largest food component of landfill waste (95% of food waste goes to landfills)</a:t>
            </a:r>
          </a:p>
          <a:p>
            <a:endParaRPr lang="en-US" baseline="0" dirty="0"/>
          </a:p>
          <a:p>
            <a:r>
              <a:rPr lang="en-US" baseline="0" dirty="0"/>
              <a:t>There, contributes to methane emissions and leachate</a:t>
            </a:r>
            <a:endParaRPr lang="en-US" dirty="0"/>
          </a:p>
        </p:txBody>
      </p:sp>
      <p:sp>
        <p:nvSpPr>
          <p:cNvPr id="4" name="Slide Number Placeholder 3"/>
          <p:cNvSpPr>
            <a:spLocks noGrp="1"/>
          </p:cNvSpPr>
          <p:nvPr>
            <p:ph type="sldNum" sz="quarter" idx="10"/>
          </p:nvPr>
        </p:nvSpPr>
        <p:spPr/>
        <p:txBody>
          <a:bodyPr/>
          <a:lstStyle/>
          <a:p>
            <a:fld id="{BD5DFA47-55F1-42C6-98DE-A23A8369865E}" type="slidenum">
              <a:rPr lang="en-US" smtClean="0"/>
              <a:pPr/>
              <a:t>2</a:t>
            </a:fld>
            <a:endParaRPr lang="en-US"/>
          </a:p>
        </p:txBody>
      </p:sp>
    </p:spTree>
    <p:extLst>
      <p:ext uri="{BB962C8B-B14F-4D97-AF65-F5344CB8AC3E}">
        <p14:creationId xmlns:p14="http://schemas.microsoft.com/office/powerpoint/2010/main" val="102059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https://www.usda.gov/oce/foodwaste/faqs.htm</a:t>
            </a:r>
          </a:p>
          <a:p>
            <a:endParaRPr lang="en-US" dirty="0"/>
          </a:p>
          <a:p>
            <a:r>
              <a:rPr lang="en-US" dirty="0"/>
              <a:t>More than 20lbs of food per person in USA per month</a:t>
            </a:r>
          </a:p>
          <a:p>
            <a:endParaRPr lang="en-US" dirty="0"/>
          </a:p>
          <a:p>
            <a:r>
              <a:rPr lang="en-US" dirty="0"/>
              <a:t>Save the Food has</a:t>
            </a:r>
            <a:r>
              <a:rPr lang="en-US" baseline="0" dirty="0"/>
              <a:t> some per person #s</a:t>
            </a:r>
          </a:p>
          <a:p>
            <a:endParaRPr lang="en-US" baseline="0" dirty="0"/>
          </a:p>
          <a:p>
            <a:r>
              <a:rPr lang="en-US" baseline="0" dirty="0"/>
              <a:t>Food waste per capita has increased by approximately 50% since 1974 (source: http://journals.plos.org/plosone/article?id=10.1371/journal.pone.0007940)</a:t>
            </a:r>
          </a:p>
          <a:p>
            <a:endParaRPr lang="en-US" baseline="0" dirty="0"/>
          </a:p>
          <a:p>
            <a:r>
              <a:rPr lang="en-US" baseline="0" dirty="0"/>
              <a:t>Other Notes on Food Waste (broadly):</a:t>
            </a:r>
          </a:p>
          <a:p>
            <a:endParaRPr lang="en-US" dirty="0"/>
          </a:p>
          <a:p>
            <a:pPr marL="2111375" indent="-2066925">
              <a:spcAft>
                <a:spcPts val="600"/>
              </a:spcAft>
            </a:pPr>
            <a:r>
              <a:rPr lang="en-US" sz="1200" dirty="0">
                <a:latin typeface="Arial" panose="020B0604020202020204" pitchFamily="34" charset="0"/>
                <a:cs typeface="Arial" panose="020B0604020202020204" pitchFamily="34" charset="0"/>
              </a:rPr>
              <a:t>NRDC Report – </a:t>
            </a:r>
            <a:r>
              <a:rPr lang="en-US" sz="1200" i="1" dirty="0">
                <a:latin typeface="Arial" panose="020B0604020202020204" pitchFamily="34" charset="0"/>
                <a:cs typeface="Arial" panose="020B0604020202020204" pitchFamily="34" charset="0"/>
              </a:rPr>
              <a:t>Wasted: How America is Losing Up to 40% of It’s Food from Farm to Fork</a:t>
            </a:r>
          </a:p>
          <a:p>
            <a:pPr marL="2111375" indent="-2066925">
              <a:spcAft>
                <a:spcPts val="600"/>
              </a:spcAft>
            </a:pPr>
            <a:r>
              <a:rPr lang="en-US" sz="1200" i="1" dirty="0">
                <a:latin typeface="Arial" panose="020B0604020202020204" pitchFamily="34" charset="0"/>
                <a:cs typeface="Arial" panose="020B0604020202020204" pitchFamily="34" charset="0"/>
              </a:rPr>
              <a:t>EndFoodWaste.org – Petitions for stores to stock ugly produce (Currently </a:t>
            </a:r>
            <a:r>
              <a:rPr lang="en-US" sz="1200" i="1" dirty="0" err="1">
                <a:latin typeface="Arial" panose="020B0604020202020204" pitchFamily="34" charset="0"/>
                <a:cs typeface="Arial" panose="020B0604020202020204" pitchFamily="34" charset="0"/>
              </a:rPr>
              <a:t>Alberstons</a:t>
            </a:r>
            <a:r>
              <a:rPr lang="en-US" sz="1200" i="1" dirty="0">
                <a:latin typeface="Arial" panose="020B0604020202020204" pitchFamily="34" charset="0"/>
                <a:cs typeface="Arial" panose="020B0604020202020204" pitchFamily="34" charset="0"/>
              </a:rPr>
              <a:t> (Jewel), Target); run Ugly Fruit &amp; Veg Campaign (follow on FB, Twitter, Instagram)</a:t>
            </a:r>
          </a:p>
          <a:p>
            <a:pPr>
              <a:spcAft>
                <a:spcPts val="600"/>
              </a:spcAft>
            </a:pPr>
            <a:r>
              <a:rPr lang="en-US" sz="1200" dirty="0" err="1">
                <a:latin typeface="Arial" panose="020B0604020202020204" pitchFamily="34" charset="0"/>
                <a:cs typeface="Arial" panose="020B0604020202020204" pitchFamily="34" charset="0"/>
              </a:rPr>
              <a:t>Tristram</a:t>
            </a:r>
            <a:r>
              <a:rPr lang="en-US" sz="1200" dirty="0">
                <a:latin typeface="Arial" panose="020B0604020202020204" pitchFamily="34" charset="0"/>
                <a:cs typeface="Arial" panose="020B0604020202020204" pitchFamily="34" charset="0"/>
              </a:rPr>
              <a:t> Stuart - </a:t>
            </a:r>
            <a:r>
              <a:rPr lang="en-US" sz="1200" dirty="0" err="1">
                <a:latin typeface="Arial" panose="020B0604020202020204" pitchFamily="34" charset="0"/>
                <a:cs typeface="Arial" panose="020B0604020202020204" pitchFamily="34" charset="0"/>
                <a:hlinkClick r:id="rId3"/>
              </a:rPr>
              <a:t>FeedBack</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4"/>
              </a:rPr>
              <a:t>TED talk</a:t>
            </a:r>
            <a:endParaRPr lang="en-US" sz="1200" dirty="0">
              <a:latin typeface="Arial" panose="020B0604020202020204" pitchFamily="34" charset="0"/>
              <a:cs typeface="Arial" panose="020B0604020202020204" pitchFamily="34" charset="0"/>
            </a:endParaRPr>
          </a:p>
          <a:p>
            <a:pPr>
              <a:spcAft>
                <a:spcPts val="600"/>
              </a:spcAft>
            </a:pPr>
            <a:r>
              <a:rPr lang="en-US" sz="1200" dirty="0">
                <a:latin typeface="Arial" panose="020B0604020202020204" pitchFamily="34" charset="0"/>
                <a:cs typeface="Arial" panose="020B0604020202020204" pitchFamily="34" charset="0"/>
              </a:rPr>
              <a:t>Rob Greenfield #</a:t>
            </a:r>
            <a:r>
              <a:rPr lang="en-US" sz="1200" dirty="0" err="1">
                <a:latin typeface="Arial" panose="020B0604020202020204" pitchFamily="34" charset="0"/>
                <a:cs typeface="Arial" panose="020B0604020202020204" pitchFamily="34" charset="0"/>
              </a:rPr>
              <a:t>DonateNotDump</a:t>
            </a:r>
            <a:r>
              <a:rPr lang="en-US" sz="1200" dirty="0">
                <a:latin typeface="Arial" panose="020B0604020202020204" pitchFamily="34" charset="0"/>
                <a:cs typeface="Arial" panose="020B0604020202020204" pitchFamily="34" charset="0"/>
              </a:rPr>
              <a:t>, The Food Waste Fiasco</a:t>
            </a:r>
          </a:p>
          <a:p>
            <a:pPr>
              <a:spcAft>
                <a:spcPts val="600"/>
              </a:spcAft>
            </a:pPr>
            <a:r>
              <a:rPr lang="en-US" sz="1200" dirty="0">
                <a:latin typeface="Arial" panose="020B0604020202020204" pitchFamily="34" charset="0"/>
                <a:cs typeface="Arial" panose="020B0604020202020204" pitchFamily="34" charset="0"/>
                <a:hlinkClick r:id="rId5"/>
              </a:rPr>
              <a:t>Sustainable America </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hlinkClick r:id="rId6"/>
              </a:rPr>
              <a:t>I Value Food</a:t>
            </a:r>
            <a:endParaRPr lang="en-US" sz="1200" i="1" dirty="0">
              <a:latin typeface="Arial" panose="020B0604020202020204" pitchFamily="34" charset="0"/>
              <a:cs typeface="Arial" panose="020B0604020202020204" pitchFamily="34" charset="0"/>
            </a:endParaRPr>
          </a:p>
          <a:p>
            <a:pPr>
              <a:spcAft>
                <a:spcPts val="600"/>
              </a:spcAft>
            </a:pPr>
            <a:r>
              <a:rPr lang="en-US" sz="1200" dirty="0" err="1">
                <a:latin typeface="Arial" panose="020B0604020202020204" pitchFamily="34" charset="0"/>
                <a:cs typeface="Arial" panose="020B0604020202020204" pitchFamily="34" charset="0"/>
              </a:rPr>
              <a:t>SavetheFood</a:t>
            </a:r>
            <a:endParaRPr lang="en-US" sz="1200" dirty="0">
              <a:latin typeface="Arial" panose="020B0604020202020204" pitchFamily="34" charset="0"/>
              <a:cs typeface="Arial" panose="020B0604020202020204" pitchFamily="34" charset="0"/>
            </a:endParaRPr>
          </a:p>
          <a:p>
            <a:pPr>
              <a:spcAft>
                <a:spcPts val="600"/>
              </a:spcAft>
            </a:pPr>
            <a:r>
              <a:rPr lang="en-US" sz="1200" dirty="0">
                <a:latin typeface="Arial" panose="020B0604020202020204" pitchFamily="34" charset="0"/>
                <a:cs typeface="Arial" panose="020B0604020202020204" pitchFamily="34" charset="0"/>
              </a:rPr>
              <a:t>US EPA – </a:t>
            </a:r>
            <a:r>
              <a:rPr lang="en-US" sz="1200" dirty="0">
                <a:latin typeface="Arial" panose="020B0604020202020204" pitchFamily="34" charset="0"/>
                <a:cs typeface="Arial" panose="020B0604020202020204" pitchFamily="34" charset="0"/>
                <a:hlinkClick r:id="rId7"/>
              </a:rPr>
              <a:t>Food: Too Good to Waste</a:t>
            </a:r>
            <a:r>
              <a:rPr lang="en-US" sz="1200" dirty="0">
                <a:latin typeface="Arial" panose="020B0604020202020204" pitchFamily="34" charset="0"/>
                <a:cs typeface="Arial" panose="020B0604020202020204" pitchFamily="34" charset="0"/>
              </a:rPr>
              <a:t> guide for reducing household food waste, can be implemented on community-wide scale</a:t>
            </a:r>
          </a:p>
          <a:p>
            <a:pPr>
              <a:spcAft>
                <a:spcPts val="600"/>
              </a:spcAft>
            </a:pPr>
            <a:r>
              <a:rPr lang="en-US" sz="1200" dirty="0">
                <a:latin typeface="Arial" panose="020B0604020202020204" pitchFamily="34" charset="0"/>
                <a:cs typeface="Arial" panose="020B0604020202020204" pitchFamily="34" charset="0"/>
              </a:rPr>
              <a:t>NRDC – </a:t>
            </a:r>
            <a:r>
              <a:rPr lang="en-US" sz="1200" dirty="0">
                <a:latin typeface="Arial" panose="020B0604020202020204" pitchFamily="34" charset="0"/>
                <a:cs typeface="Arial" panose="020B0604020202020204" pitchFamily="34" charset="0"/>
                <a:hlinkClick r:id="rId8"/>
              </a:rPr>
              <a:t>Save the Food</a:t>
            </a:r>
            <a:endParaRPr lang="en-US" sz="1200" dirty="0">
              <a:latin typeface="Arial" panose="020B0604020202020204" pitchFamily="34" charset="0"/>
              <a:cs typeface="Arial" panose="020B0604020202020204" pitchFamily="34" charset="0"/>
            </a:endParaRPr>
          </a:p>
          <a:p>
            <a:pPr>
              <a:spcAft>
                <a:spcPts val="600"/>
              </a:spcAft>
            </a:pPr>
            <a:r>
              <a:rPr lang="en-US" sz="1200" dirty="0">
                <a:latin typeface="Arial" panose="020B0604020202020204" pitchFamily="34" charset="0"/>
                <a:cs typeface="Arial" panose="020B0604020202020204" pitchFamily="34" charset="0"/>
              </a:rPr>
              <a:t>USDA/EPA – </a:t>
            </a:r>
            <a:r>
              <a:rPr lang="en-US" sz="1200" dirty="0">
                <a:latin typeface="Arial" panose="020B0604020202020204" pitchFamily="34" charset="0"/>
                <a:cs typeface="Arial" panose="020B0604020202020204" pitchFamily="34" charset="0"/>
                <a:hlinkClick r:id="rId9"/>
              </a:rPr>
              <a:t>U.S. Food Waste Challenge</a:t>
            </a:r>
            <a:endParaRPr lang="en-US" sz="1200" dirty="0">
              <a:latin typeface="Arial" panose="020B0604020202020204" pitchFamily="34" charset="0"/>
              <a:cs typeface="Arial" panose="020B0604020202020204" pitchFamily="34" charset="0"/>
            </a:endParaRPr>
          </a:p>
          <a:p>
            <a:pPr>
              <a:spcAft>
                <a:spcPts val="600"/>
              </a:spcAft>
            </a:pPr>
            <a:r>
              <a:rPr lang="en-US" sz="1200" dirty="0">
                <a:latin typeface="Arial" panose="020B0604020202020204" pitchFamily="34" charset="0"/>
                <a:cs typeface="Arial" panose="020B0604020202020204" pitchFamily="34" charset="0"/>
              </a:rPr>
              <a:t>Film: Just Eat It (available to stream on Amazon and iTunes)</a:t>
            </a:r>
          </a:p>
          <a:p>
            <a:pPr>
              <a:spcAft>
                <a:spcPts val="600"/>
              </a:spcAft>
            </a:pPr>
            <a:r>
              <a:rPr lang="en-US" sz="1200" dirty="0">
                <a:latin typeface="Arial" panose="020B0604020202020204" pitchFamily="34" charset="0"/>
                <a:cs typeface="Arial" panose="020B0604020202020204" pitchFamily="34" charset="0"/>
                <a:hlinkClick r:id="rId10"/>
              </a:rPr>
              <a:t>Food Waste: Last Week Tonight with Jamie Oliver</a:t>
            </a:r>
            <a:endParaRPr lang="en-US" sz="1200" dirty="0">
              <a:latin typeface="Arial" panose="020B0604020202020204" pitchFamily="34" charset="0"/>
              <a:cs typeface="Arial" panose="020B0604020202020204" pitchFamily="34" charset="0"/>
            </a:endParaRPr>
          </a:p>
          <a:p>
            <a:pPr>
              <a:spcAft>
                <a:spcPts val="600"/>
              </a:spcAft>
            </a:pPr>
            <a:r>
              <a:rPr lang="en-US" sz="1200" dirty="0">
                <a:latin typeface="Arial" panose="020B0604020202020204" pitchFamily="34" charset="0"/>
                <a:cs typeface="Arial" panose="020B0604020202020204" pitchFamily="34" charset="0"/>
              </a:rPr>
              <a:t>PBS </a:t>
            </a:r>
            <a:r>
              <a:rPr lang="en-US" sz="1200" dirty="0" err="1">
                <a:latin typeface="Arial" panose="020B0604020202020204" pitchFamily="34" charset="0"/>
                <a:cs typeface="Arial" panose="020B0604020202020204" pitchFamily="34" charset="0"/>
              </a:rPr>
              <a:t>Newshour</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11"/>
              </a:rPr>
              <a:t>Why are tons of fresh produce dumped in landfills every day?</a:t>
            </a:r>
            <a:endParaRPr lang="en-US" sz="1200" dirty="0">
              <a:latin typeface="Arial" panose="020B0604020202020204" pitchFamily="34" charset="0"/>
              <a:cs typeface="Arial" panose="020B0604020202020204" pitchFamily="34" charset="0"/>
            </a:endParaRPr>
          </a:p>
          <a:p>
            <a:pPr>
              <a:spcAft>
                <a:spcPts val="600"/>
              </a:spcAft>
            </a:pPr>
            <a:r>
              <a:rPr lang="en-US" sz="1200" dirty="0">
                <a:latin typeface="Arial" panose="020B0604020202020204" pitchFamily="34" charset="0"/>
                <a:cs typeface="Arial" panose="020B0604020202020204" pitchFamily="34" charset="0"/>
              </a:rPr>
              <a:t>NRDC/Harvard Food Law &amp; Policy Clinic: </a:t>
            </a:r>
            <a:r>
              <a:rPr lang="en-US" sz="1200" dirty="0">
                <a:latin typeface="Arial" panose="020B0604020202020204" pitchFamily="34" charset="0"/>
                <a:cs typeface="Arial" panose="020B0604020202020204" pitchFamily="34" charset="0"/>
                <a:hlinkClick r:id="rId12"/>
              </a:rPr>
              <a:t>The Dating Game: How Confusing Food Date Labels Lead to Food Waste in America</a:t>
            </a:r>
            <a:endParaRPr lang="en-US" sz="12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BD5DFA47-55F1-42C6-98DE-A23A8369865E}" type="slidenum">
              <a:rPr lang="en-US" smtClean="0"/>
              <a:pPr/>
              <a:t>3</a:t>
            </a:fld>
            <a:endParaRPr lang="en-US"/>
          </a:p>
        </p:txBody>
      </p:sp>
    </p:spTree>
    <p:extLst>
      <p:ext uri="{BB962C8B-B14F-4D97-AF65-F5344CB8AC3E}">
        <p14:creationId xmlns:p14="http://schemas.microsoft.com/office/powerpoint/2010/main" val="68147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a:t>
            </a:r>
            <a:r>
              <a:rPr lang="en-US" baseline="0" dirty="0"/>
              <a:t> (doesn’t mention 1lb/10lb data https://www.nature.com/articles/ncomms10244)</a:t>
            </a:r>
            <a:endParaRPr lang="en-US" dirty="0"/>
          </a:p>
        </p:txBody>
      </p:sp>
      <p:sp>
        <p:nvSpPr>
          <p:cNvPr id="4" name="Slide Number Placeholder 3"/>
          <p:cNvSpPr>
            <a:spLocks noGrp="1"/>
          </p:cNvSpPr>
          <p:nvPr>
            <p:ph type="sldNum" sz="quarter" idx="10"/>
          </p:nvPr>
        </p:nvSpPr>
        <p:spPr/>
        <p:txBody>
          <a:bodyPr/>
          <a:lstStyle/>
          <a:p>
            <a:fld id="{BD5DFA47-55F1-42C6-98DE-A23A8369865E}" type="slidenum">
              <a:rPr lang="en-US" smtClean="0"/>
              <a:pPr/>
              <a:t>5</a:t>
            </a:fld>
            <a:endParaRPr lang="en-US"/>
          </a:p>
        </p:txBody>
      </p:sp>
    </p:spTree>
    <p:extLst>
      <p:ext uri="{BB962C8B-B14F-4D97-AF65-F5344CB8AC3E}">
        <p14:creationId xmlns:p14="http://schemas.microsoft.com/office/powerpoint/2010/main" val="314554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Heritage lakes </a:t>
            </a:r>
            <a:r>
              <a:rPr lang="en-US" dirty="0" err="1"/>
              <a:t>april</a:t>
            </a:r>
            <a:r>
              <a:rPr lang="en-US" dirty="0"/>
              <a:t> 2016</a:t>
            </a:r>
          </a:p>
        </p:txBody>
      </p:sp>
      <p:sp>
        <p:nvSpPr>
          <p:cNvPr id="4" name="Slide Number Placeholder 3"/>
          <p:cNvSpPr>
            <a:spLocks noGrp="1"/>
          </p:cNvSpPr>
          <p:nvPr>
            <p:ph type="sldNum" sz="quarter" idx="10"/>
          </p:nvPr>
        </p:nvSpPr>
        <p:spPr/>
        <p:txBody>
          <a:bodyPr/>
          <a:lstStyle/>
          <a:p>
            <a:fld id="{BD5DFA47-55F1-42C6-98DE-A23A8369865E}" type="slidenum">
              <a:rPr lang="en-US" smtClean="0"/>
              <a:pPr/>
              <a:t>6</a:t>
            </a:fld>
            <a:endParaRPr lang="en-US"/>
          </a:p>
        </p:txBody>
      </p:sp>
    </p:spTree>
    <p:extLst>
      <p:ext uri="{BB962C8B-B14F-4D97-AF65-F5344CB8AC3E}">
        <p14:creationId xmlns:p14="http://schemas.microsoft.com/office/powerpoint/2010/main" val="287754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we do waste audits, we find food that kids don’t have teeth to chew, grape juice isn’t favorite juice, cauliflower in unopened packages. That food had to be thrown away due to language in contracts. Food service cannot require schools to throw out extra uneaten food. The food was the property of the food service company. Now that has changed. </a:t>
            </a:r>
          </a:p>
          <a:p>
            <a:endParaRPr lang="en-US" altLang="en-US"/>
          </a:p>
          <a:p>
            <a:r>
              <a:rPr lang="en-US" altLang="en-US"/>
              <a:t>Not too much detail – law says language cannot be included in the contract that uneaten food cannot be donated.</a:t>
            </a:r>
          </a:p>
        </p:txBody>
      </p:sp>
      <p:sp>
        <p:nvSpPr>
          <p:cNvPr id="307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D0AFD2-7784-4271-B0A7-442C458A3A4D}" type="slidenum">
              <a:rPr lang="en-US" altLang="en-US" smtClean="0">
                <a:solidFill>
                  <a:srgbClr val="000000"/>
                </a:solidFill>
              </a:rPr>
              <a:pPr eaLnBrk="1" hangingPunct="1"/>
              <a:t>7</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a:t>
            </a:r>
            <a:r>
              <a:rPr lang="en-US" baseline="0" dirty="0"/>
              <a:t> in </a:t>
            </a:r>
            <a:r>
              <a:rPr lang="en-US" baseline="0" dirty="0" err="1"/>
              <a:t>commmittee</a:t>
            </a:r>
            <a:r>
              <a:rPr lang="en-US" baseline="0" dirty="0"/>
              <a:t> as of 09/13/17</a:t>
            </a:r>
            <a:endParaRPr lang="en-US" dirty="0"/>
          </a:p>
        </p:txBody>
      </p:sp>
      <p:sp>
        <p:nvSpPr>
          <p:cNvPr id="4" name="Slide Number Placeholder 3"/>
          <p:cNvSpPr>
            <a:spLocks noGrp="1"/>
          </p:cNvSpPr>
          <p:nvPr>
            <p:ph type="sldNum" sz="quarter" idx="10"/>
          </p:nvPr>
        </p:nvSpPr>
        <p:spPr/>
        <p:txBody>
          <a:bodyPr/>
          <a:lstStyle/>
          <a:p>
            <a:fld id="{BD5DFA47-55F1-42C6-98DE-A23A8369865E}" type="slidenum">
              <a:rPr lang="en-US" smtClean="0"/>
              <a:pPr/>
              <a:t>8</a:t>
            </a:fld>
            <a:endParaRPr lang="en-US"/>
          </a:p>
        </p:txBody>
      </p:sp>
    </p:spTree>
    <p:extLst>
      <p:ext uri="{BB962C8B-B14F-4D97-AF65-F5344CB8AC3E}">
        <p14:creationId xmlns:p14="http://schemas.microsoft.com/office/powerpoint/2010/main" val="248607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https://www.eurekalert.org/pub_releases/2015-01/cfb-trs011215.php</a:t>
            </a:r>
          </a:p>
        </p:txBody>
      </p:sp>
      <p:sp>
        <p:nvSpPr>
          <p:cNvPr id="4" name="Slide Number Placeholder 3"/>
          <p:cNvSpPr>
            <a:spLocks noGrp="1"/>
          </p:cNvSpPr>
          <p:nvPr>
            <p:ph type="sldNum" sz="quarter" idx="10"/>
          </p:nvPr>
        </p:nvSpPr>
        <p:spPr/>
        <p:txBody>
          <a:bodyPr/>
          <a:lstStyle/>
          <a:p>
            <a:fld id="{BD5DFA47-55F1-42C6-98DE-A23A8369865E}" type="slidenum">
              <a:rPr lang="en-US" smtClean="0"/>
              <a:pPr/>
              <a:t>11</a:t>
            </a:fld>
            <a:endParaRPr lang="en-US"/>
          </a:p>
        </p:txBody>
      </p:sp>
    </p:spTree>
    <p:extLst>
      <p:ext uri="{BB962C8B-B14F-4D97-AF65-F5344CB8AC3E}">
        <p14:creationId xmlns:p14="http://schemas.microsoft.com/office/powerpoint/2010/main" val="368303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http://www.nea.org/home/43158.htm</a:t>
            </a:r>
          </a:p>
          <a:p>
            <a:endParaRPr lang="en-US" dirty="0"/>
          </a:p>
          <a:p>
            <a:r>
              <a:rPr lang="en-US" dirty="0"/>
              <a:t>Peaceful</a:t>
            </a:r>
            <a:r>
              <a:rPr lang="en-US" baseline="0" dirty="0"/>
              <a:t> Playgrounds (https://peacefulplaygrounds.com) has on line resources to get started (https://peacefulplaygrounds.com/recess-before-lunch/)</a:t>
            </a:r>
          </a:p>
          <a:p>
            <a:r>
              <a:rPr lang="en-US" baseline="0" dirty="0"/>
              <a:t>Action for Healthy Kids (http://www.actionforhealthykids.org/tools-for-schools/find-challenges/cafeteria-challenges/1232-recess-before-lunch)</a:t>
            </a:r>
          </a:p>
          <a:p>
            <a:endParaRPr lang="en-US" baseline="0" dirty="0"/>
          </a:p>
          <a:p>
            <a:r>
              <a:rPr lang="en-US" baseline="0" dirty="0"/>
              <a:t>The Benefit of Recess Before Lunch – The Atlantic https://www.theatlantic.com/health/archive/2015/01/a-more-nutritious-school-day-through-recess/384526/</a:t>
            </a:r>
            <a:endParaRPr lang="en-US" dirty="0"/>
          </a:p>
        </p:txBody>
      </p:sp>
      <p:sp>
        <p:nvSpPr>
          <p:cNvPr id="4" name="Slide Number Placeholder 3"/>
          <p:cNvSpPr>
            <a:spLocks noGrp="1"/>
          </p:cNvSpPr>
          <p:nvPr>
            <p:ph type="sldNum" sz="quarter" idx="10"/>
          </p:nvPr>
        </p:nvSpPr>
        <p:spPr/>
        <p:txBody>
          <a:bodyPr/>
          <a:lstStyle/>
          <a:p>
            <a:fld id="{BD5DFA47-55F1-42C6-98DE-A23A8369865E}" type="slidenum">
              <a:rPr lang="en-US" smtClean="0"/>
              <a:pPr/>
              <a:t>12</a:t>
            </a:fld>
            <a:endParaRPr lang="en-US"/>
          </a:p>
        </p:txBody>
      </p:sp>
    </p:spTree>
    <p:extLst>
      <p:ext uri="{BB962C8B-B14F-4D97-AF65-F5344CB8AC3E}">
        <p14:creationId xmlns:p14="http://schemas.microsoft.com/office/powerpoint/2010/main" val="1308705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hasCustomPrompt="1"/>
          </p:nvPr>
        </p:nvSpPr>
        <p:spPr>
          <a:xfrm>
            <a:off x="609600" y="6248400"/>
            <a:ext cx="2538805" cy="510055"/>
          </a:xfrm>
        </p:spPr>
        <p:txBody>
          <a:bodyPr>
            <a:normAutofit/>
          </a:bodyPr>
          <a:lstStyle>
            <a:lvl1pPr marL="0" indent="0" algn="l">
              <a:buNone/>
              <a:defRPr sz="2200" b="1">
                <a:solidFill>
                  <a:srgbClr val="003399"/>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www.scarce.org</a:t>
            </a:r>
          </a:p>
        </p:txBody>
      </p:sp>
      <p:sp>
        <p:nvSpPr>
          <p:cNvPr id="2" name="Title 1"/>
          <p:cNvSpPr>
            <a:spLocks noGrp="1"/>
          </p:cNvSpPr>
          <p:nvPr>
            <p:ph type="ctrTitle"/>
          </p:nvPr>
        </p:nvSpPr>
        <p:spPr>
          <a:xfrm>
            <a:off x="5115944" y="2016833"/>
            <a:ext cx="3951855" cy="1793167"/>
          </a:xfrm>
          <a:effectLst/>
        </p:spPr>
        <p:txBody>
          <a:bodyPr/>
          <a:lstStyle>
            <a:lvl1pPr marL="640080" indent="-457200" algn="ctr">
              <a:defRPr sz="4400"/>
            </a:lvl1pPr>
          </a:lstStyle>
          <a:p>
            <a:r>
              <a:rPr lang="en-US"/>
              <a:t>Click to edit Master title style</a:t>
            </a:r>
            <a:endParaRPr lang="en-US" dirty="0"/>
          </a:p>
        </p:txBody>
      </p:sp>
      <p:sp>
        <p:nvSpPr>
          <p:cNvPr id="9" name="Footer Placeholder 4"/>
          <p:cNvSpPr>
            <a:spLocks noGrp="1"/>
          </p:cNvSpPr>
          <p:nvPr>
            <p:ph type="ftr" sz="quarter" idx="11"/>
          </p:nvPr>
        </p:nvSpPr>
        <p:spPr>
          <a:xfrm rot="5400000">
            <a:off x="-541337" y="6180137"/>
            <a:ext cx="1295400" cy="365125"/>
          </a:xfrm>
        </p:spPr>
        <p:txBody>
          <a:bodyPr/>
          <a:lstStyle>
            <a:lvl1pPr>
              <a:defRPr b="0">
                <a:latin typeface="Arial" panose="020B0604020202020204" pitchFamily="34" charset="0"/>
                <a:cs typeface="Arial" panose="020B0604020202020204" pitchFamily="34" charset="0"/>
              </a:defRPr>
            </a:lvl1pPr>
          </a:lstStyle>
          <a:p>
            <a:pPr>
              <a:defRPr/>
            </a:pPr>
            <a:endParaRPr lang="en-US"/>
          </a:p>
        </p:txBody>
      </p:sp>
      <p:pic>
        <p:nvPicPr>
          <p:cNvPr id="14" name="Picture 1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381000"/>
            <a:ext cx="4811145" cy="5562600"/>
          </a:xfrm>
          <a:prstGeom prst="rect">
            <a:avLst/>
          </a:prstGeom>
        </p:spPr>
      </p:pic>
      <p:pic>
        <p:nvPicPr>
          <p:cNvPr id="15" name="Picture 14" descr="DPC logo empty background.png"/>
          <p:cNvPicPr>
            <a:picLocks noChangeAspect="1"/>
          </p:cNvPicPr>
          <p:nvPr/>
        </p:nvPicPr>
        <p:blipFill>
          <a:blip r:embed="rId3" cstate="print"/>
          <a:stretch>
            <a:fillRect/>
          </a:stretch>
        </p:blipFill>
        <p:spPr>
          <a:xfrm>
            <a:off x="8229600" y="5866856"/>
            <a:ext cx="838200" cy="83221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5909" y="5791200"/>
            <a:ext cx="1047491" cy="975368"/>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8832" y="5791200"/>
            <a:ext cx="975368" cy="975368"/>
          </a:xfrm>
          <a:prstGeom prst="rect">
            <a:avLst/>
          </a:prstGeom>
        </p:spPr>
      </p:pic>
      <p:sp>
        <p:nvSpPr>
          <p:cNvPr id="18" name="TextBox 17"/>
          <p:cNvSpPr txBox="1"/>
          <p:nvPr/>
        </p:nvSpPr>
        <p:spPr>
          <a:xfrm>
            <a:off x="4437299" y="6019800"/>
            <a:ext cx="1353901" cy="523220"/>
          </a:xfrm>
          <a:prstGeom prst="rect">
            <a:avLst/>
          </a:prstGeom>
          <a:noFill/>
        </p:spPr>
        <p:txBody>
          <a:bodyPr wrap="square" rtlCol="0">
            <a:spAutoFit/>
          </a:bodyPr>
          <a:lstStyle/>
          <a:p>
            <a:pPr algn="r"/>
            <a:r>
              <a:rPr lang="en-US" sz="1400" dirty="0">
                <a:solidFill>
                  <a:schemeClr val="accent2">
                    <a:lumMod val="50000"/>
                  </a:schemeClr>
                </a:solidFill>
              </a:rPr>
              <a:t>Sponsored in part by:</a:t>
            </a:r>
          </a:p>
        </p:txBody>
      </p:sp>
    </p:spTree>
    <p:extLst>
      <p:ext uri="{BB962C8B-B14F-4D97-AF65-F5344CB8AC3E}">
        <p14:creationId xmlns:p14="http://schemas.microsoft.com/office/powerpoint/2010/main" val="393042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011680"/>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EE2EAE-0ECE-4F32-A1E6-051E1C854D29}" type="datetimeFigureOut">
              <a:rPr lang="en-US" smtClean="0"/>
              <a:pPr>
                <a:defRPr/>
              </a:pPr>
              <a:t>9/20/2017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242F46-B809-4DEF-8C2C-7C540318E30A}" type="slidenum">
              <a:rPr lang="en-US" smtClean="0"/>
              <a:pPr>
                <a:defRPr/>
              </a:pPr>
              <a:t>‹#›</a:t>
            </a:fld>
            <a:endParaRPr lang="en-US"/>
          </a:p>
        </p:txBody>
      </p:sp>
    </p:spTree>
    <p:extLst>
      <p:ext uri="{BB962C8B-B14F-4D97-AF65-F5344CB8AC3E}">
        <p14:creationId xmlns:p14="http://schemas.microsoft.com/office/powerpoint/2010/main" val="1240677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E8EFFCF-08B1-4DFB-A277-782D94B2303C}" type="datetimeFigureOut">
              <a:rPr lang="en-US" smtClean="0"/>
              <a:pPr>
                <a:defRPr/>
              </a:pPr>
              <a:t>9/20/2017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13AF09-6A61-441D-A329-B6FCFBD75DBA}" type="slidenum">
              <a:rPr lang="en-US" smtClean="0"/>
              <a:pPr>
                <a:defRPr/>
              </a:pPr>
              <a:t>‹#›</a:t>
            </a:fld>
            <a:endParaRPr lang="en-US"/>
          </a:p>
        </p:txBody>
      </p:sp>
    </p:spTree>
    <p:extLst>
      <p:ext uri="{BB962C8B-B14F-4D97-AF65-F5344CB8AC3E}">
        <p14:creationId xmlns:p14="http://schemas.microsoft.com/office/powerpoint/2010/main" val="184401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p:txBody>
          <a:bodyPr/>
          <a:lstStyle>
            <a:lvl1pPr>
              <a:defRPr/>
            </a:lvl1pPr>
          </a:lstStyle>
          <a:p>
            <a:pPr>
              <a:defRPr/>
            </a:pPr>
            <a:fld id="{C460FC50-04DD-4721-8A14-D91D36DC7C5F}" type="datetimeFigureOut">
              <a:rPr lang="en-US" smtClean="0"/>
              <a:pPr>
                <a:defRPr/>
              </a:pPr>
              <a:t>9/20/2017</a:t>
            </a:fld>
            <a:endParaRPr lang="en-US"/>
          </a:p>
        </p:txBody>
      </p:sp>
      <p:sp>
        <p:nvSpPr>
          <p:cNvPr id="7" name="Rectangle 12"/>
          <p:cNvSpPr>
            <a:spLocks noGrp="1" noChangeArrowheads="1"/>
          </p:cNvSpPr>
          <p:nvPr>
            <p:ph type="ftr" sz="quarter" idx="11"/>
          </p:nvPr>
        </p:nvSpPr>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pPr>
              <a:defRPr/>
            </a:pPr>
            <a:fld id="{B9D75AB6-9577-4ADD-9772-228A26690D57}" type="slidenum">
              <a:rPr lang="en-US" smtClean="0"/>
              <a:pPr>
                <a:defRPr/>
              </a:pPr>
              <a:t>‹#›</a:t>
            </a:fld>
            <a:endParaRPr lang="en-US"/>
          </a:p>
        </p:txBody>
      </p:sp>
    </p:spTree>
    <p:extLst>
      <p:ext uri="{BB962C8B-B14F-4D97-AF65-F5344CB8AC3E}">
        <p14:creationId xmlns:p14="http://schemas.microsoft.com/office/powerpoint/2010/main" val="423785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p:txBody>
          <a:bodyPr/>
          <a:lstStyle>
            <a:lvl1pPr>
              <a:defRPr/>
            </a:lvl1pPr>
          </a:lstStyle>
          <a:p>
            <a:pPr>
              <a:defRPr/>
            </a:pPr>
            <a:fld id="{330258CE-447B-400B-8AE2-934E1F1A4BDE}" type="datetimeFigureOut">
              <a:rPr lang="en-US" smtClean="0"/>
              <a:pPr>
                <a:defRPr/>
              </a:pPr>
              <a:t>9/20/2017</a:t>
            </a:fld>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57EAE3D7-5D6A-4D58-8DE5-96C1D0281792}" type="slidenum">
              <a:rPr lang="en-US" smtClean="0"/>
              <a:pPr>
                <a:defRPr/>
              </a:pPr>
              <a:t>‹#›</a:t>
            </a:fld>
            <a:endParaRPr lang="en-US"/>
          </a:p>
        </p:txBody>
      </p:sp>
    </p:spTree>
    <p:extLst>
      <p:ext uri="{BB962C8B-B14F-4D97-AF65-F5344CB8AC3E}">
        <p14:creationId xmlns:p14="http://schemas.microsoft.com/office/powerpoint/2010/main" val="148327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1316037" y="228600"/>
            <a:ext cx="6511925" cy="1524000"/>
          </a:xfrm>
        </p:spPr>
        <p:txBody>
          <a:bodyPr/>
          <a:lstStyle>
            <a:lvl1pPr marL="0" indent="0">
              <a:buNone/>
              <a:defRPr>
                <a:effectLst/>
              </a:defRPr>
            </a:lvl1pPr>
          </a:lstStyle>
          <a:p>
            <a:r>
              <a:rPr lang="en-US"/>
              <a:t>Click to edit Master title style</a:t>
            </a:r>
            <a:endParaRPr lang="en-US" dirty="0"/>
          </a:p>
        </p:txBody>
      </p:sp>
      <p:sp>
        <p:nvSpPr>
          <p:cNvPr id="10" name="Content Placeholder 9"/>
          <p:cNvSpPr>
            <a:spLocks noGrp="1"/>
          </p:cNvSpPr>
          <p:nvPr>
            <p:ph sz="quarter" idx="13"/>
          </p:nvPr>
        </p:nvSpPr>
        <p:spPr>
          <a:xfrm>
            <a:off x="1143000" y="2362200"/>
            <a:ext cx="6400800" cy="3474720"/>
          </a:xfrm>
        </p:spPr>
        <p:txBody>
          <a:bodyPr/>
          <a:lstStyle>
            <a:lvl1pPr marL="46037" indent="0">
              <a:buNone/>
              <a:defRPr/>
            </a:lvl1pPr>
            <a:lvl2pPr marL="365125" indent="0">
              <a:buNone/>
              <a:defRPr/>
            </a:lvl2pPr>
            <a:lvl3pPr marL="639762" indent="0">
              <a:buNone/>
              <a:defRPr/>
            </a:lvl3pPr>
            <a:lvl4pPr marL="914400" indent="0">
              <a:buNone/>
              <a:defRPr/>
            </a:lvl4pPr>
            <a:lvl5pPr marL="12065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F61C3D96-197D-49AB-BC54-2412C7F35163}" type="datetimeFigureOut">
              <a:rPr lang="en-US" smtClean="0"/>
              <a:pPr>
                <a:defRPr/>
              </a:pPr>
              <a:t>9/20/2017</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C2C9D5D3-13FD-43D2-AE52-DD64D8F724F8}" type="slidenum">
              <a:rPr lang="en-US" smtClean="0"/>
              <a:pPr>
                <a:defRPr/>
              </a:pPr>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99887"/>
            <a:ext cx="432821" cy="533922"/>
          </a:xfrm>
          <a:prstGeom prst="rect">
            <a:avLst/>
          </a:prstGeom>
        </p:spPr>
      </p:pic>
    </p:spTree>
    <p:extLst>
      <p:ext uri="{BB962C8B-B14F-4D97-AF65-F5344CB8AC3E}">
        <p14:creationId xmlns:p14="http://schemas.microsoft.com/office/powerpoint/2010/main" val="38519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ct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4BAEFCE2-0B1C-4484-A658-FB7C2EBEC6D3}" type="datetimeFigureOut">
              <a:rPr lang="en-US" smtClean="0"/>
              <a:pPr>
                <a:defRPr/>
              </a:pPr>
              <a:t>9/20/2017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95BD15E-7DCD-497C-9FDB-6390CDFDB7F2}" type="slidenum">
              <a:rPr lang="en-US" smtClean="0"/>
              <a:pPr>
                <a:defRPr/>
              </a:pPr>
              <a:t>‹#›</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99887"/>
            <a:ext cx="432821" cy="533922"/>
          </a:xfrm>
          <a:prstGeom prst="rect">
            <a:avLst/>
          </a:prstGeom>
        </p:spPr>
      </p:pic>
    </p:spTree>
    <p:extLst>
      <p:ext uri="{BB962C8B-B14F-4D97-AF65-F5344CB8AC3E}">
        <p14:creationId xmlns:p14="http://schemas.microsoft.com/office/powerpoint/2010/main" val="239598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224027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24028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86DF2AB5-3655-423C-86A7-ECAB14D0C085}" type="datetimeFigureOut">
              <a:rPr lang="en-US" smtClean="0"/>
              <a:pPr>
                <a:defRPr/>
              </a:pPr>
              <a:t>9/20/2017</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998B6B3E-6E12-4DBC-BDC5-A61506656D79}" type="slidenum">
              <a:rPr lang="en-US" smtClean="0"/>
              <a:pPr>
                <a:defRPr/>
              </a:pPr>
              <a:t>‹#›</a:t>
            </a:fld>
            <a:endParaRPr lang="en-US"/>
          </a:p>
        </p:txBody>
      </p:sp>
    </p:spTree>
    <p:extLst>
      <p:ext uri="{BB962C8B-B14F-4D97-AF65-F5344CB8AC3E}">
        <p14:creationId xmlns:p14="http://schemas.microsoft.com/office/powerpoint/2010/main" val="235319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2408238"/>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3200400"/>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2408238"/>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199105"/>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2BD291B5-7D2E-42B4-A16C-D089C64663D8}" type="datetimeFigureOut">
              <a:rPr lang="en-US" smtClean="0"/>
              <a:pPr>
                <a:defRPr/>
              </a:pPr>
              <a:t>9/20/2017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54762D-2B91-4C90-886B-AB0B0A4A36FE}" type="slidenum">
              <a:rPr lang="en-US" smtClean="0"/>
              <a:pPr>
                <a:defRPr/>
              </a:pPr>
              <a:t>‹#›</a:t>
            </a:fld>
            <a:endParaRPr lang="en-US"/>
          </a:p>
        </p:txBody>
      </p:sp>
    </p:spTree>
    <p:extLst>
      <p:ext uri="{BB962C8B-B14F-4D97-AF65-F5344CB8AC3E}">
        <p14:creationId xmlns:p14="http://schemas.microsoft.com/office/powerpoint/2010/main" val="311856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F94ED02-548C-446B-A6C6-6BBDE1739DF4}" type="datetimeFigureOut">
              <a:rPr lang="en-US" smtClean="0"/>
              <a:pPr>
                <a:defRPr/>
              </a:pPr>
              <a:t>9/20/2017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43BF992-FD8D-45BB-B26E-D046D6E23A9A}" type="slidenum">
              <a:rPr lang="en-US" smtClean="0"/>
              <a:pPr>
                <a:defRPr/>
              </a:pPr>
              <a:t>‹#›</a:t>
            </a:fld>
            <a:endParaRPr lang="en-US"/>
          </a:p>
        </p:txBody>
      </p:sp>
    </p:spTree>
    <p:extLst>
      <p:ext uri="{BB962C8B-B14F-4D97-AF65-F5344CB8AC3E}">
        <p14:creationId xmlns:p14="http://schemas.microsoft.com/office/powerpoint/2010/main" val="1669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FB55CD-D3CA-4DCF-B36B-86DFBB86DFCB}" type="datetimeFigureOut">
              <a:rPr lang="en-US" smtClean="0"/>
              <a:pPr>
                <a:defRPr/>
              </a:pPr>
              <a:t>9/20/2017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3A6215-5696-4802-9A1C-AEAD13D03E53}" type="slidenum">
              <a:rPr lang="en-US" smtClean="0"/>
              <a:pPr>
                <a:defRPr/>
              </a:pPr>
              <a:t>‹#›</a:t>
            </a:fld>
            <a:endParaRPr lang="en-US"/>
          </a:p>
        </p:txBody>
      </p:sp>
    </p:spTree>
    <p:extLst>
      <p:ext uri="{BB962C8B-B14F-4D97-AF65-F5344CB8AC3E}">
        <p14:creationId xmlns:p14="http://schemas.microsoft.com/office/powerpoint/2010/main" val="373207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57FC22C-63F5-49BC-BC18-1B6312A8A3B2}" type="datetimeFigureOut">
              <a:rPr lang="en-US" smtClean="0"/>
              <a:pPr>
                <a:defRPr/>
              </a:pPr>
              <a:t>9/20/2017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CFF30E-BCE5-4363-8978-2184155B183A}" type="slidenum">
              <a:rPr lang="en-US" smtClean="0"/>
              <a:pPr>
                <a:defRPr/>
              </a:pPr>
              <a:t>‹#›</a:t>
            </a:fld>
            <a:endParaRPr lang="en-US"/>
          </a:p>
        </p:txBody>
      </p:sp>
    </p:spTree>
    <p:extLst>
      <p:ext uri="{BB962C8B-B14F-4D97-AF65-F5344CB8AC3E}">
        <p14:creationId xmlns:p14="http://schemas.microsoft.com/office/powerpoint/2010/main" val="33929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724400" y="2282394"/>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orthographicFront"/>
            <a:lightRig rig="balanced" dir="t"/>
          </a:scene3d>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2637580"/>
            <a:ext cx="3694114" cy="2163020"/>
          </a:xfrm>
        </p:spPr>
        <p:txBody>
          <a:bodyPr anchor="ctr"/>
          <a:lstStyle>
            <a:lvl1pPr marL="0" indent="0">
              <a:buFont typeface="Georgia" pitchFamily="18" charse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380231" y="609600"/>
            <a:ext cx="6383538" cy="1143000"/>
          </a:xfrm>
        </p:spPr>
        <p:txBody>
          <a:bodyPr anchor="b"/>
          <a:lstStyle>
            <a:lvl1pPr algn="ctr">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B1CB3AD9-FFF0-453A-AD06-AD67152C9E8B}" type="datetimeFigureOut">
              <a:rPr lang="en-US" smtClean="0"/>
              <a:pPr>
                <a:defRPr/>
              </a:pPr>
              <a:t>9/20/2017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00876AE1-4CBF-4B46-9F79-4A6F8CC1204B}" type="slidenum">
              <a:rPr lang="en-US" smtClean="0"/>
              <a:pPr>
                <a:defRPr/>
              </a:pPr>
              <a:t>‹#›</a:t>
            </a:fld>
            <a:endParaRPr lang="en-US"/>
          </a:p>
        </p:txBody>
      </p:sp>
    </p:spTree>
    <p:extLst>
      <p:ext uri="{BB962C8B-B14F-4D97-AF65-F5344CB8AC3E}">
        <p14:creationId xmlns:p14="http://schemas.microsoft.com/office/powerpoint/2010/main" val="1974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316037" y="228600"/>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295400" y="1981200"/>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0D9720D-6AB1-4584-839D-4E9E51575736}" type="datetimeFigureOut">
              <a:rPr lang="en-US" smtClean="0">
                <a:solidFill>
                  <a:prstClr val="black">
                    <a:lumMod val="50000"/>
                    <a:lumOff val="50000"/>
                  </a:prstClr>
                </a:solidFill>
              </a:rPr>
              <a:pPr/>
              <a:t>9/20/2017</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rot="5400000">
            <a:off x="-541337" y="6103938"/>
            <a:ext cx="1295400" cy="365125"/>
          </a:xfrm>
          <a:prstGeom prst="rect">
            <a:avLst/>
          </a:prstGeom>
        </p:spPr>
        <p:txBody>
          <a:bodyPr vert="horz" lIns="91440" tIns="45720" rIns="91440" bIns="45720" rtlCol="0" anchor="ctr"/>
          <a:lstStyle>
            <a:lvl1pPr algn="l">
              <a:defRPr sz="1000" b="0">
                <a:solidFill>
                  <a:schemeClr val="tx1">
                    <a:lumMod val="50000"/>
                    <a:lumOff val="50000"/>
                  </a:schemeClr>
                </a:solidFill>
                <a:latin typeface="Arial" panose="020B0604020202020204" pitchFamily="34" charset="0"/>
                <a:cs typeface="Arial" panose="020B0604020202020204" pitchFamily="34" charset="0"/>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smtClean="0">
                <a:solidFill>
                  <a:schemeClr val="tx1">
                    <a:lumMod val="50000"/>
                    <a:lumOff val="50000"/>
                  </a:schemeClr>
                </a:solidFill>
              </a:defRPr>
            </a:lvl1pPr>
          </a:lstStyle>
          <a:p>
            <a:fld id="{72E2FB54-5E5F-432D-8F8E-EBBB39EFC50E}"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686800" y="6299887"/>
            <a:ext cx="432821" cy="533922"/>
          </a:xfrm>
          <a:prstGeom prst="rect">
            <a:avLst/>
          </a:prstGeom>
        </p:spPr>
      </p:pic>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txStyles>
    <p:titleStyle>
      <a:lvl1pPr marL="0" indent="0" algn="ctr" rtl="0" eaLnBrk="1" fontAlgn="base" hangingPunct="1">
        <a:spcBef>
          <a:spcPct val="0"/>
        </a:spcBef>
        <a:spcAft>
          <a:spcPct val="0"/>
        </a:spcAft>
        <a:buClr>
          <a:srgbClr val="C3260C"/>
        </a:buClr>
        <a:buSzPct val="128000"/>
        <a:buFont typeface="Georgia" pitchFamily="18" charset="0"/>
        <a:buNone/>
        <a:defRPr sz="4600" b="1" kern="1200">
          <a:solidFill>
            <a:srgbClr val="002060"/>
          </a:solidFill>
          <a:effectLst/>
          <a:latin typeface="Arial Rounded MT Bold" panose="020F0704030504030204" pitchFamily="34" charset="0"/>
          <a:ea typeface="+mj-ea"/>
          <a:cs typeface="+mj-cs"/>
        </a:defRPr>
      </a:lvl1pPr>
      <a:lvl2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6037" indent="0" algn="l" rtl="0" eaLnBrk="1" fontAlgn="base" hangingPunct="1">
        <a:spcBef>
          <a:spcPct val="20000"/>
        </a:spcBef>
        <a:spcAft>
          <a:spcPts val="300"/>
        </a:spcAft>
        <a:buClr>
          <a:srgbClr val="C3260C"/>
        </a:buClr>
        <a:buSzPct val="130000"/>
        <a:buFont typeface="Georgia" pitchFamily="18" charset="0"/>
        <a:buNone/>
        <a:defRPr sz="2200" kern="1200">
          <a:solidFill>
            <a:srgbClr val="404040"/>
          </a:solidFill>
          <a:latin typeface="+mn-lt"/>
          <a:ea typeface="+mn-ea"/>
          <a:cs typeface="+mn-cs"/>
        </a:defRPr>
      </a:lvl1pPr>
      <a:lvl2pPr marL="365125" indent="0" algn="l" rtl="0" eaLnBrk="1" fontAlgn="base" hangingPunct="1">
        <a:spcBef>
          <a:spcPct val="20000"/>
        </a:spcBef>
        <a:spcAft>
          <a:spcPts val="300"/>
        </a:spcAft>
        <a:buClr>
          <a:srgbClr val="3333FF"/>
        </a:buClr>
        <a:buSzPct val="130000"/>
        <a:buFont typeface="Arial" pitchFamily="34" charset="0"/>
        <a:buNone/>
        <a:defRPr sz="2000" kern="1200">
          <a:solidFill>
            <a:srgbClr val="404040"/>
          </a:solidFill>
          <a:latin typeface="+mn-lt"/>
          <a:ea typeface="+mn-ea"/>
          <a:cs typeface="+mn-cs"/>
        </a:defRPr>
      </a:lvl2pPr>
      <a:lvl3pPr marL="639762" indent="0" algn="l" rtl="0" eaLnBrk="1" fontAlgn="base" hangingPunct="1">
        <a:spcBef>
          <a:spcPct val="20000"/>
        </a:spcBef>
        <a:spcAft>
          <a:spcPts val="300"/>
        </a:spcAft>
        <a:buClr>
          <a:srgbClr val="C3260C"/>
        </a:buClr>
        <a:buSzPct val="130000"/>
        <a:buFont typeface="Georgia" pitchFamily="18" charset="0"/>
        <a:buNone/>
        <a:defRPr kern="1200">
          <a:solidFill>
            <a:srgbClr val="404040"/>
          </a:solidFill>
          <a:latin typeface="+mn-lt"/>
          <a:ea typeface="+mn-ea"/>
          <a:cs typeface="+mn-cs"/>
        </a:defRPr>
      </a:lvl3pPr>
      <a:lvl4pPr marL="914400" indent="0" algn="l" rtl="0" eaLnBrk="1" fontAlgn="base" hangingPunct="1">
        <a:spcBef>
          <a:spcPct val="20000"/>
        </a:spcBef>
        <a:spcAft>
          <a:spcPts val="300"/>
        </a:spcAft>
        <a:buClr>
          <a:srgbClr val="C3260C"/>
        </a:buClr>
        <a:buSzPct val="130000"/>
        <a:buFont typeface="Georgia" pitchFamily="18" charset="0"/>
        <a:buNone/>
        <a:defRPr sz="1600" kern="1200">
          <a:solidFill>
            <a:srgbClr val="404040"/>
          </a:solidFill>
          <a:latin typeface="+mn-lt"/>
          <a:ea typeface="+mn-ea"/>
          <a:cs typeface="+mn-cs"/>
        </a:defRPr>
      </a:lvl4pPr>
      <a:lvl5pPr marL="1206500" indent="0" algn="l" rtl="0" eaLnBrk="1" fontAlgn="base" hangingPunct="1">
        <a:spcBef>
          <a:spcPct val="20000"/>
        </a:spcBef>
        <a:spcAft>
          <a:spcPts val="300"/>
        </a:spcAft>
        <a:buClr>
          <a:srgbClr val="C3260C"/>
        </a:buClr>
        <a:buSzPct val="130000"/>
        <a:buFont typeface="Georgia" pitchFamily="18" charset="0"/>
        <a:buNone/>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mithsonianchannel.com/shows/an-ocean-mystery-the-missing-catch/0/343747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prstGeom prst="rect">
            <a:avLst/>
          </a:prstGeom>
        </p:spPr>
        <p:txBody>
          <a:bodyPr anchor="ctr"/>
          <a:lstStyle/>
          <a:p>
            <a:r>
              <a:rPr lang="en-US" sz="800" b="0" dirty="0">
                <a:solidFill>
                  <a:srgbClr val="7F7F7F"/>
                </a:solidFill>
                <a:latin typeface="Arial" panose="020B0604020202020204" pitchFamily="34" charset="0"/>
                <a:cs typeface="Arial" panose="020B0604020202020204" pitchFamily="34" charset="0"/>
              </a:rPr>
              <a:t>© 2017 SCARCE Inc.</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483656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04516" y="685800"/>
            <a:ext cx="6534968" cy="5153891"/>
            <a:chOff x="1923231" y="408709"/>
            <a:chExt cx="5297537" cy="3934691"/>
          </a:xfrm>
        </p:grpSpPr>
        <p:pic>
          <p:nvPicPr>
            <p:cNvPr id="1026" name="Picture 2" descr="\\BHC-REDUCE\cfs\PHOTOS\USDA Food Waste Infographic.jpg"/>
            <p:cNvPicPr>
              <a:picLocks noChangeAspect="1" noChangeArrowheads="1"/>
            </p:cNvPicPr>
            <p:nvPr/>
          </p:nvPicPr>
          <p:blipFill rotWithShape="1">
            <a:blip r:embed="rId2">
              <a:extLst>
                <a:ext uri="{28A0092B-C50C-407E-A947-70E740481C1C}">
                  <a14:useLocalDpi xmlns:a14="http://schemas.microsoft.com/office/drawing/2010/main" val="0"/>
                </a:ext>
              </a:extLst>
            </a:blip>
            <a:srcRect t="48658"/>
            <a:stretch/>
          </p:blipFill>
          <p:spPr bwMode="auto">
            <a:xfrm>
              <a:off x="1923231" y="822366"/>
              <a:ext cx="5297537" cy="3521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HC-REDUCE\cfs\PHOTOS\USDA Food Waste Infographic.jpg"/>
            <p:cNvPicPr>
              <a:picLocks noChangeAspect="1" noChangeArrowheads="1"/>
            </p:cNvPicPr>
            <p:nvPr/>
          </p:nvPicPr>
          <p:blipFill rotWithShape="1">
            <a:blip r:embed="rId2">
              <a:extLst>
                <a:ext uri="{28A0092B-C50C-407E-A947-70E740481C1C}">
                  <a14:useLocalDpi xmlns:a14="http://schemas.microsoft.com/office/drawing/2010/main" val="0"/>
                </a:ext>
              </a:extLst>
            </a:blip>
            <a:srcRect b="93737"/>
            <a:stretch/>
          </p:blipFill>
          <p:spPr bwMode="auto">
            <a:xfrm>
              <a:off x="1923231" y="408709"/>
              <a:ext cx="5297537" cy="429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9484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s://www.eurekalert.org/multimedia/pub/web/84988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304800"/>
            <a:ext cx="7975600"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98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038" y="304800"/>
            <a:ext cx="6511925" cy="1143000"/>
          </a:xfrm>
        </p:spPr>
        <p:txBody>
          <a:bodyPr/>
          <a:lstStyle/>
          <a:p>
            <a:r>
              <a:rPr lang="en-US" dirty="0"/>
              <a:t>Recess Before Lunch</a:t>
            </a:r>
            <a:br>
              <a:rPr lang="en-US" dirty="0"/>
            </a:br>
            <a:r>
              <a:rPr lang="en-US" sz="3600" dirty="0"/>
              <a:t>“Play Before Eat”</a:t>
            </a:r>
          </a:p>
        </p:txBody>
      </p:sp>
      <p:sp>
        <p:nvSpPr>
          <p:cNvPr id="3" name="TextBox 2"/>
          <p:cNvSpPr txBox="1"/>
          <p:nvPr/>
        </p:nvSpPr>
        <p:spPr>
          <a:xfrm>
            <a:off x="762000" y="1932325"/>
            <a:ext cx="7772400" cy="4093428"/>
          </a:xfrm>
          <a:prstGeom prst="rect">
            <a:avLst/>
          </a:prstGeom>
          <a:noFill/>
        </p:spPr>
        <p:txBody>
          <a:bodyPr wrap="square" rtlCol="0">
            <a:spAutoFit/>
          </a:bodyPr>
          <a:lstStyle/>
          <a:p>
            <a:pPr>
              <a:spcBef>
                <a:spcPts val="1200"/>
              </a:spcBef>
              <a:spcAft>
                <a:spcPts val="1200"/>
              </a:spcAft>
            </a:pPr>
            <a:r>
              <a:rPr lang="en-US" sz="2000" dirty="0">
                <a:latin typeface="Calibri" panose="020F0502020204030204" pitchFamily="34" charset="0"/>
                <a:cs typeface="Calibri" panose="020F0502020204030204" pitchFamily="34" charset="0"/>
              </a:rPr>
              <a:t>Kids are calmer and feel they have time to eat when recess comes first. Benefits seen by schools &amp; kids:</a:t>
            </a:r>
          </a:p>
          <a:p>
            <a:pPr marL="803275" indent="-285750">
              <a:spcBef>
                <a:spcPts val="1200"/>
              </a:spcBef>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Reduces food waste – kids feel less rushed</a:t>
            </a:r>
          </a:p>
          <a:p>
            <a:pPr marL="803275" indent="-285750">
              <a:spcBef>
                <a:spcPts val="1200"/>
              </a:spcBef>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Kids eat more fruit &amp; vegetables</a:t>
            </a:r>
          </a:p>
          <a:p>
            <a:pPr marL="803275" indent="-285750">
              <a:spcBef>
                <a:spcPts val="1200"/>
              </a:spcBef>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Drink more milk</a:t>
            </a:r>
          </a:p>
          <a:p>
            <a:pPr marL="803275" indent="-285750">
              <a:spcBef>
                <a:spcPts val="1200"/>
              </a:spcBef>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Eating after exercise is healthier – fewer incidences of headaches, stomachaches</a:t>
            </a:r>
          </a:p>
          <a:p>
            <a:pPr marL="803275" indent="-285750">
              <a:spcBef>
                <a:spcPts val="1200"/>
              </a:spcBef>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Fewer discipline problems in cafeteria &amp; classroom</a:t>
            </a:r>
          </a:p>
        </p:txBody>
      </p:sp>
      <p:sp>
        <p:nvSpPr>
          <p:cNvPr id="4" name="TextBox 3"/>
          <p:cNvSpPr txBox="1"/>
          <p:nvPr/>
        </p:nvSpPr>
        <p:spPr>
          <a:xfrm>
            <a:off x="228600" y="6400800"/>
            <a:ext cx="777240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From National Education Association</a:t>
            </a:r>
          </a:p>
        </p:txBody>
      </p:sp>
    </p:spTree>
    <p:extLst>
      <p:ext uri="{BB962C8B-B14F-4D97-AF65-F5344CB8AC3E}">
        <p14:creationId xmlns:p14="http://schemas.microsoft.com/office/powerpoint/2010/main" val="631898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4" descr="https://wefuturecycle.files.wordpress.com/2015/11/unnamed-21.jpg?w=225&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2450"/>
            <a:ext cx="23479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3" name="TextBox 1"/>
          <p:cNvSpPr txBox="1">
            <a:spLocks noChangeArrowheads="1"/>
          </p:cNvSpPr>
          <p:nvPr/>
        </p:nvSpPr>
        <p:spPr bwMode="auto">
          <a:xfrm>
            <a:off x="1079500" y="4999275"/>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dirty="0">
                <a:solidFill>
                  <a:prstClr val="black"/>
                </a:solidFill>
              </a:rPr>
              <a:t>Provide a space for students to put unopen/untouched food back for someone else to have.</a:t>
            </a:r>
          </a:p>
        </p:txBody>
      </p:sp>
      <p:sp>
        <p:nvSpPr>
          <p:cNvPr id="3" name="TextBox 2"/>
          <p:cNvSpPr txBox="1"/>
          <p:nvPr/>
        </p:nvSpPr>
        <p:spPr>
          <a:xfrm>
            <a:off x="915642" y="341312"/>
            <a:ext cx="7694958" cy="954087"/>
          </a:xfrm>
          <a:prstGeom prst="rect">
            <a:avLst/>
          </a:prstGeom>
          <a:ln w="38100"/>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defRPr/>
            </a:pPr>
            <a:r>
              <a:rPr lang="en-US" sz="2800" b="1" dirty="0">
                <a:solidFill>
                  <a:srgbClr val="002060"/>
                </a:solidFill>
                <a:latin typeface="Arial Rounded MT Bold" panose="020F0704030504030204" pitchFamily="34" charset="0"/>
              </a:rPr>
              <a:t>Sharing Programs Feed More Kids &amp; Reduce Food Waste</a:t>
            </a:r>
          </a:p>
        </p:txBody>
      </p:sp>
      <p:sp>
        <p:nvSpPr>
          <p:cNvPr id="4" name="TextBox 3"/>
          <p:cNvSpPr txBox="1"/>
          <p:nvPr/>
        </p:nvSpPr>
        <p:spPr>
          <a:xfrm>
            <a:off x="533400" y="6248400"/>
            <a:ext cx="7835900" cy="38472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900" b="1" dirty="0">
                <a:solidFill>
                  <a:prstClr val="black"/>
                </a:solidFill>
                <a:latin typeface="Arial" panose="020B0604020202020204" pitchFamily="34" charset="0"/>
                <a:cs typeface="Arial" panose="020B0604020202020204" pitchFamily="34" charset="0"/>
              </a:rPr>
              <a:t>June 2016 USDA released a memo in full support of “share tables”</a:t>
            </a:r>
          </a:p>
        </p:txBody>
      </p:sp>
      <p:pic>
        <p:nvPicPr>
          <p:cNvPr id="261126" name="Picture 6" descr="http://your.kingcounty.gov/solidwaste/greenschools/images/westwood-gteam-monitor-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888" y="1822450"/>
            <a:ext cx="218122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7" name="Picture 2" descr="http://threesixtyjournalism.org/sites/default/files/Sharing%20Table%201.jpg"/>
          <p:cNvPicPr>
            <a:picLocks noChangeAspect="1" noChangeArrowheads="1"/>
          </p:cNvPicPr>
          <p:nvPr/>
        </p:nvPicPr>
        <p:blipFill>
          <a:blip r:embed="rId5">
            <a:extLst>
              <a:ext uri="{28A0092B-C50C-407E-A947-70E740481C1C}">
                <a14:useLocalDpi xmlns:a14="http://schemas.microsoft.com/office/drawing/2010/main" val="0"/>
              </a:ext>
            </a:extLst>
          </a:blip>
          <a:srcRect l="6689" r="8286"/>
          <a:stretch>
            <a:fillRect/>
          </a:stretch>
        </p:blipFill>
        <p:spPr bwMode="auto">
          <a:xfrm>
            <a:off x="144463" y="1849438"/>
            <a:ext cx="4052887"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6275388"/>
            <a:ext cx="457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rot="5400000">
            <a:off x="-573881" y="6119018"/>
            <a:ext cx="1358900" cy="246063"/>
          </a:xfrm>
          <a:prstGeom prst="rect">
            <a:avLst/>
          </a:prstGeom>
          <a:noFill/>
        </p:spPr>
        <p:txBody>
          <a:bodyPr>
            <a:spAutoFit/>
          </a:bodyPr>
          <a:lstStyle/>
          <a:p>
            <a:pPr>
              <a:defRPr/>
            </a:pPr>
            <a:r>
              <a:rPr lang="en-US" sz="1000" dirty="0">
                <a:solidFill>
                  <a:prstClr val="black">
                    <a:lumMod val="50000"/>
                    <a:lumOff val="50000"/>
                  </a:prstClr>
                </a:solidFill>
                <a:latin typeface="Arial" pitchFamily="34" charset="0"/>
                <a:cs typeface="Arial" pitchFamily="34" charset="0"/>
              </a:rPr>
              <a:t>© </a:t>
            </a:r>
            <a:r>
              <a:rPr lang="en-US" sz="900" dirty="0">
                <a:solidFill>
                  <a:prstClr val="black">
                    <a:lumMod val="50000"/>
                    <a:lumOff val="50000"/>
                  </a:prstClr>
                </a:solidFill>
                <a:latin typeface="Arial" pitchFamily="34" charset="0"/>
                <a:cs typeface="Arial" pitchFamily="34" charset="0"/>
              </a:rPr>
              <a:t>2017 SCARCE </a:t>
            </a:r>
            <a:r>
              <a:rPr lang="en-US" sz="900" dirty="0" err="1">
                <a:solidFill>
                  <a:prstClr val="black">
                    <a:lumMod val="50000"/>
                    <a:lumOff val="50000"/>
                  </a:prstClr>
                </a:solidFill>
                <a:latin typeface="Arial" pitchFamily="34" charset="0"/>
                <a:cs typeface="Arial" pitchFamily="34" charset="0"/>
              </a:rPr>
              <a:t>Inc</a:t>
            </a:r>
            <a:endParaRPr lang="en-US" sz="900" dirty="0">
              <a:solidFill>
                <a:prstClr val="black">
                  <a:lumMod val="50000"/>
                  <a:lumOff val="50000"/>
                </a:prstClr>
              </a:solidFill>
              <a:latin typeface="Arial" pitchFamily="34" charset="0"/>
              <a:cs typeface="Arial" pitchFamily="34" charset="0"/>
            </a:endParaRPr>
          </a:p>
        </p:txBody>
      </p:sp>
      <p:sp>
        <p:nvSpPr>
          <p:cNvPr id="2" name="TextBox 1"/>
          <p:cNvSpPr txBox="1"/>
          <p:nvPr/>
        </p:nvSpPr>
        <p:spPr>
          <a:xfrm>
            <a:off x="626327" y="5715000"/>
            <a:ext cx="7742973"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DuPage Schools with Sharing Programs: Districts 93, 45, 204</a:t>
            </a:r>
          </a:p>
        </p:txBody>
      </p:sp>
    </p:spTree>
    <p:extLst>
      <p:ext uri="{BB962C8B-B14F-4D97-AF65-F5344CB8AC3E}">
        <p14:creationId xmlns:p14="http://schemas.microsoft.com/office/powerpoint/2010/main" val="37640275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erkeleyside.com/wp-content/uploads/2014/11/deli-counter-at-whole-foods-gilman-on-opening-day-photo-neil-mishalov-720x5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3999"/>
            <a:ext cx="4572000" cy="3562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bs.twimg.com/profile_images/804367481041080320/ljq1T2Q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17195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00919" y="228600"/>
            <a:ext cx="7142163" cy="1524000"/>
          </a:xfrm>
        </p:spPr>
        <p:txBody>
          <a:bodyPr/>
          <a:lstStyle/>
          <a:p>
            <a:r>
              <a:rPr lang="en-US" sz="4000" dirty="0"/>
              <a:t>Deli Donates Prepared Food</a:t>
            </a:r>
          </a:p>
        </p:txBody>
      </p:sp>
    </p:spTree>
    <p:extLst>
      <p:ext uri="{BB962C8B-B14F-4D97-AF65-F5344CB8AC3E}">
        <p14:creationId xmlns:p14="http://schemas.microsoft.com/office/powerpoint/2010/main" val="392076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a:xfrm>
            <a:off x="1316038" y="228600"/>
            <a:ext cx="6989762" cy="914400"/>
          </a:xfrm>
        </p:spPr>
        <p:txBody>
          <a:bodyPr/>
          <a:lstStyle/>
          <a:p>
            <a:pPr eaLnBrk="1" hangingPunct="1"/>
            <a:r>
              <a:rPr lang="en-US" altLang="en-US"/>
              <a:t>Food Recovery Network</a:t>
            </a:r>
          </a:p>
        </p:txBody>
      </p:sp>
      <p:pic>
        <p:nvPicPr>
          <p:cNvPr id="231427" name="Picture 4" descr="http://media.treehugger.com/assets/images/2014/06/Food_Recovery_Certified_sti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27241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18" name="Picture 2" descr="http://static.panoramio.com/photos/original/61667921.jpg"/>
          <p:cNvPicPr>
            <a:picLocks noChangeAspect="1" noChangeArrowheads="1"/>
          </p:cNvPicPr>
          <p:nvPr/>
        </p:nvPicPr>
        <p:blipFill>
          <a:blip r:embed="rId4"/>
          <a:srcRect/>
          <a:stretch>
            <a:fillRect/>
          </a:stretch>
        </p:blipFill>
        <p:spPr bwMode="auto">
          <a:xfrm>
            <a:off x="685800" y="1524000"/>
            <a:ext cx="4165600" cy="3124200"/>
          </a:xfrm>
          <a:prstGeom prst="rect">
            <a:avLst/>
          </a:prstGeom>
          <a:noFill/>
          <a:ln w="76200">
            <a:solidFill>
              <a:schemeClr val="bg1"/>
            </a:solidFill>
          </a:ln>
          <a:effectLst>
            <a:outerShdw blurRad="63500" sx="102000" sy="102000" algn="ctr" rotWithShape="0">
              <a:prstClr val="black">
                <a:alpha val="40000"/>
              </a:prstClr>
            </a:outerShdw>
          </a:effectLst>
        </p:spPr>
      </p:pic>
      <p:sp>
        <p:nvSpPr>
          <p:cNvPr id="231429" name="TextBox 5"/>
          <p:cNvSpPr txBox="1">
            <a:spLocks noChangeArrowheads="1"/>
          </p:cNvSpPr>
          <p:nvPr/>
        </p:nvSpPr>
        <p:spPr bwMode="auto">
          <a:xfrm>
            <a:off x="457200" y="5562600"/>
            <a:ext cx="807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fontAlgn="base" hangingPunct="0">
              <a:spcBef>
                <a:spcPct val="0"/>
              </a:spcBef>
              <a:spcAft>
                <a:spcPct val="0"/>
              </a:spcAft>
            </a:pPr>
            <a:r>
              <a:rPr lang="en-US" altLang="en-US" dirty="0">
                <a:solidFill>
                  <a:prstClr val="black"/>
                </a:solidFill>
              </a:rPr>
              <a:t>National organization of college students committed to reducing food waste and reduce hunger in their communities.</a:t>
            </a:r>
          </a:p>
          <a:p>
            <a:pPr eaLnBrk="0" fontAlgn="base" hangingPunct="0">
              <a:spcBef>
                <a:spcPct val="0"/>
              </a:spcBef>
              <a:spcAft>
                <a:spcPct val="0"/>
              </a:spcAft>
            </a:pPr>
            <a:endParaRPr lang="en-US" altLang="en-US" dirty="0">
              <a:solidFill>
                <a:prstClr val="black"/>
              </a:solidFill>
            </a:endParaRPr>
          </a:p>
          <a:p>
            <a:pPr algn="ctr" eaLnBrk="0" fontAlgn="base" hangingPunct="0">
              <a:spcBef>
                <a:spcPct val="0"/>
              </a:spcBef>
              <a:spcAft>
                <a:spcPct val="0"/>
              </a:spcAft>
            </a:pPr>
            <a:r>
              <a:rPr lang="en-US" altLang="en-US" b="1" i="1" dirty="0">
                <a:solidFill>
                  <a:prstClr val="black"/>
                </a:solidFill>
              </a:rPr>
              <a:t>www.foodrecoverynetwork.org</a:t>
            </a:r>
          </a:p>
        </p:txBody>
      </p:sp>
      <p:sp>
        <p:nvSpPr>
          <p:cNvPr id="6" name="TextBox 5"/>
          <p:cNvSpPr txBox="1"/>
          <p:nvPr/>
        </p:nvSpPr>
        <p:spPr>
          <a:xfrm rot="5400000">
            <a:off x="-573881" y="6202833"/>
            <a:ext cx="1358900" cy="230832"/>
          </a:xfrm>
          <a:prstGeom prst="rect">
            <a:avLst/>
          </a:prstGeom>
          <a:noFill/>
        </p:spPr>
        <p:txBody>
          <a:bodyPr>
            <a:spAutoFit/>
          </a:bodyPr>
          <a:lstStyle/>
          <a:p>
            <a:pPr eaLnBrk="0" fontAlgn="base" hangingPunct="0">
              <a:spcBef>
                <a:spcPct val="0"/>
              </a:spcBef>
              <a:spcAft>
                <a:spcPct val="0"/>
              </a:spcAft>
              <a:defRPr/>
            </a:pPr>
            <a:r>
              <a:rPr lang="en-US" sz="900" dirty="0">
                <a:solidFill>
                  <a:prstClr val="black">
                    <a:lumMod val="50000"/>
                    <a:lumOff val="50000"/>
                  </a:prstClr>
                </a:solidFill>
                <a:latin typeface="Arial" pitchFamily="34" charset="0"/>
                <a:cs typeface="Arial" pitchFamily="34" charset="0"/>
              </a:rPr>
              <a:t>© </a:t>
            </a:r>
            <a:r>
              <a:rPr lang="en-US" sz="800" dirty="0">
                <a:solidFill>
                  <a:prstClr val="black">
                    <a:lumMod val="50000"/>
                    <a:lumOff val="50000"/>
                  </a:prstClr>
                </a:solidFill>
                <a:latin typeface="Arial" pitchFamily="34" charset="0"/>
                <a:cs typeface="Arial" pitchFamily="34" charset="0"/>
              </a:rPr>
              <a:t>2017 SCARCE </a:t>
            </a:r>
            <a:r>
              <a:rPr lang="en-US" sz="800" dirty="0" err="1">
                <a:solidFill>
                  <a:prstClr val="black">
                    <a:lumMod val="50000"/>
                    <a:lumOff val="50000"/>
                  </a:prstClr>
                </a:solidFill>
                <a:latin typeface="Arial" pitchFamily="34" charset="0"/>
                <a:cs typeface="Arial" pitchFamily="34" charset="0"/>
              </a:rPr>
              <a:t>Inc</a:t>
            </a:r>
            <a:endParaRPr lang="en-US" sz="800" dirty="0">
              <a:solidFill>
                <a:prstClr val="black">
                  <a:lumMod val="50000"/>
                  <a:lumOff val="50000"/>
                </a:prstClr>
              </a:solidFill>
              <a:latin typeface="Arial" pitchFamily="34" charset="0"/>
              <a:cs typeface="Arial" pitchFamily="34" charset="0"/>
            </a:endParaRPr>
          </a:p>
        </p:txBody>
      </p:sp>
      <p:pic>
        <p:nvPicPr>
          <p:cNvPr id="231431"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9338" y="6273800"/>
            <a:ext cx="474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4840069"/>
            <a:ext cx="4343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Calibri" panose="020F0502020204030204" pitchFamily="34" charset="0"/>
                <a:cs typeface="Calibri" panose="020F0502020204030204" pitchFamily="34" charset="0"/>
              </a:rPr>
              <a:t>Elmhurst College currently works with: Embrace Living, Humanity Helpers</a:t>
            </a:r>
          </a:p>
        </p:txBody>
      </p:sp>
    </p:spTree>
    <p:extLst>
      <p:ext uri="{BB962C8B-B14F-4D97-AF65-F5344CB8AC3E}">
        <p14:creationId xmlns:p14="http://schemas.microsoft.com/office/powerpoint/2010/main" val="893485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pobudovano.com.ua/files/news/2092/photo/16-1487244779-school.png"/>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9556" l="0" r="99667">
                        <a14:foregroundMark x1="22333" y1="59111" x2="22333" y2="59111"/>
                        <a14:foregroundMark x1="16167" y1="59556" x2="16167" y2="59556"/>
                        <a14:foregroundMark x1="12667" y1="62222" x2="12667" y2="62222"/>
                        <a14:foregroundMark x1="16500" y1="71333" x2="16500" y2="71333"/>
                        <a14:foregroundMark x1="24333" y1="72000" x2="24333" y2="72000"/>
                        <a14:foregroundMark x1="21500" y1="72889" x2="21500" y2="72889"/>
                        <a14:foregroundMark x1="42333" y1="45778" x2="42333" y2="45778"/>
                        <a14:foregroundMark x1="48833" y1="50444" x2="48833" y2="50444"/>
                        <a14:foregroundMark x1="58500" y1="50000" x2="58500" y2="50000"/>
                        <a14:foregroundMark x1="44167" y1="50889" x2="44167" y2="50889"/>
                        <a14:foregroundMark x1="40833" y1="52444" x2="40833" y2="52444"/>
                        <a14:foregroundMark x1="37333" y1="52444" x2="37333" y2="52444"/>
                        <a14:foregroundMark x1="23833" y1="62889" x2="23833" y2="62889"/>
                        <a14:foregroundMark x1="29000" y1="56667" x2="29000" y2="56667"/>
                        <a14:foregroundMark x1="41667" y1="74444" x2="41667" y2="74444"/>
                        <a14:foregroundMark x1="44500" y1="82667" x2="44500" y2="82667"/>
                        <a14:foregroundMark x1="54667" y1="81333" x2="54667" y2="81333"/>
                        <a14:foregroundMark x1="61667" y1="76000" x2="61667" y2="76000"/>
                        <a14:foregroundMark x1="58667" y1="70667" x2="58667" y2="70667"/>
                        <a14:foregroundMark x1="60000" y1="59111" x2="60000" y2="59111"/>
                        <a14:foregroundMark x1="51167" y1="57778" x2="51167" y2="57778"/>
                        <a14:foregroundMark x1="51333" y1="51556" x2="51333" y2="51556"/>
                        <a14:foregroundMark x1="51000" y1="33556" x2="51000" y2="33556"/>
                        <a14:foregroundMark x1="53667" y1="31333" x2="53667" y2="31333"/>
                        <a14:foregroundMark x1="48833" y1="29556" x2="48833" y2="29556"/>
                        <a14:foregroundMark x1="48667" y1="26000" x2="48667" y2="26000"/>
                        <a14:foregroundMark x1="45667" y1="28667" x2="45667" y2="28667"/>
                        <a14:foregroundMark x1="42167" y1="28000" x2="42167" y2="28000"/>
                        <a14:foregroundMark x1="57167" y1="28444" x2="57167" y2="28444"/>
                        <a14:foregroundMark x1="58667" y1="28889" x2="58667" y2="28889"/>
                        <a14:foregroundMark x1="61333" y1="29556" x2="61333" y2="29556"/>
                        <a14:foregroundMark x1="54667" y1="27111" x2="54667" y2="27111"/>
                        <a14:foregroundMark x1="51333" y1="26000" x2="51333" y2="26000"/>
                        <a14:foregroundMark x1="49167" y1="23778" x2="49167" y2="23778"/>
                        <a14:foregroundMark x1="46333" y1="24667" x2="46333" y2="24667"/>
                        <a14:foregroundMark x1="43667" y1="26222" x2="43667" y2="26222"/>
                        <a14:foregroundMark x1="39833" y1="26667" x2="39833" y2="26667"/>
                        <a14:foregroundMark x1="38833" y1="27333" x2="38833" y2="27333"/>
                        <a14:foregroundMark x1="38500" y1="29778" x2="38500" y2="29778"/>
                        <a14:foregroundMark x1="38833" y1="31778" x2="38833" y2="31778"/>
                        <a14:foregroundMark x1="38833" y1="32667" x2="39000" y2="33333"/>
                        <a14:foregroundMark x1="40000" y1="34222" x2="40000" y2="34222"/>
                        <a14:foregroundMark x1="41833" y1="34222" x2="41833" y2="34222"/>
                        <a14:foregroundMark x1="43167" y1="34000" x2="43167" y2="34000"/>
                        <a14:foregroundMark x1="44500" y1="33556" x2="44500" y2="33556"/>
                        <a14:foregroundMark x1="42000" y1="27111" x2="42000" y2="27111"/>
                        <a14:foregroundMark x1="41333" y1="26444" x2="41333" y2="26444"/>
                        <a14:foregroundMark x1="41333" y1="26444" x2="41333" y2="26444"/>
                        <a14:foregroundMark x1="41000" y1="26444" x2="41000" y2="26444"/>
                        <a14:foregroundMark x1="41000" y1="26444" x2="41000" y2="26444"/>
                        <a14:foregroundMark x1="40833" y1="26444" x2="40833" y2="26444"/>
                        <a14:foregroundMark x1="41167" y1="28222" x2="41833" y2="28889"/>
                        <a14:foregroundMark x1="52333" y1="31778" x2="52333" y2="31778"/>
                        <a14:foregroundMark x1="53667" y1="32667" x2="53667" y2="32667"/>
                        <a14:foregroundMark x1="54833" y1="34000" x2="54833" y2="34000"/>
                        <a14:foregroundMark x1="56667" y1="34444" x2="56667" y2="34444"/>
                        <a14:foregroundMark x1="57500" y1="34444" x2="58000" y2="34444"/>
                        <a14:foregroundMark x1="60000" y1="34444" x2="60000" y2="34444"/>
                        <a14:foregroundMark x1="61500" y1="34444" x2="61500" y2="34444"/>
                        <a14:foregroundMark x1="61833" y1="34444" x2="61833" y2="34444"/>
                        <a14:foregroundMark x1="62333" y1="34222" x2="62333" y2="34222"/>
                        <a14:foregroundMark x1="62167" y1="32444" x2="62167" y2="32444"/>
                        <a14:foregroundMark x1="61833" y1="31111" x2="61833" y2="31111"/>
                        <a14:foregroundMark x1="61833" y1="31111" x2="61833" y2="31111"/>
                        <a14:foregroundMark x1="61833" y1="31111" x2="61833" y2="31111"/>
                        <a14:foregroundMark x1="61500" y1="29111" x2="61500" y2="29111"/>
                        <a14:foregroundMark x1="61500" y1="29111" x2="61500" y2="29111"/>
                        <a14:foregroundMark x1="61500" y1="29111" x2="61500" y2="29111"/>
                        <a14:foregroundMark x1="61500" y1="28889" x2="61500" y2="28889"/>
                        <a14:foregroundMark x1="61500" y1="28889" x2="61500" y2="28889"/>
                        <a14:foregroundMark x1="61500" y1="28889" x2="61500" y2="28889"/>
                        <a14:foregroundMark x1="61500" y1="28889" x2="61500" y2="28889"/>
                        <a14:foregroundMark x1="61500" y1="27778" x2="61500" y2="27778"/>
                        <a14:foregroundMark x1="61500" y1="27778" x2="61500" y2="27778"/>
                        <a14:foregroundMark x1="61500" y1="27778" x2="61500" y2="27778"/>
                        <a14:foregroundMark x1="61500" y1="27556" x2="61500" y2="27556"/>
                        <a14:foregroundMark x1="61333" y1="26889" x2="61333" y2="26889"/>
                        <a14:foregroundMark x1="60500" y1="26889" x2="60500" y2="26889"/>
                        <a14:foregroundMark x1="60000" y1="26444" x2="60000" y2="26444"/>
                        <a14:foregroundMark x1="59500" y1="26444" x2="59500" y2="26444"/>
                        <a14:foregroundMark x1="59167" y1="26444" x2="59167" y2="26444"/>
                        <a14:foregroundMark x1="59000" y1="26444" x2="58333" y2="26444"/>
                        <a14:foregroundMark x1="57500" y1="26444" x2="57500" y2="26444"/>
                        <a14:foregroundMark x1="53833" y1="26444" x2="53833" y2="26444"/>
                        <a14:foregroundMark x1="52667" y1="25333" x2="52667" y2="25333"/>
                        <a14:foregroundMark x1="52000" y1="25778" x2="52000" y2="25778"/>
                        <a14:foregroundMark x1="50000" y1="25333" x2="50000" y2="25333"/>
                        <a14:foregroundMark x1="49667" y1="24444" x2="49667" y2="24444"/>
                        <a14:foregroundMark x1="71333" y1="64000" x2="71333" y2="64000"/>
                        <a14:foregroundMark x1="70667" y1="60222" x2="70667" y2="60222"/>
                        <a14:foregroundMark x1="59833" y1="61556" x2="59833" y2="61556"/>
                        <a14:foregroundMark x1="58667" y1="62000" x2="58667" y2="62000"/>
                        <a14:foregroundMark x1="41833" y1="62000" x2="41833" y2="62000"/>
                        <a14:foregroundMark x1="77333" y1="61333" x2="77333" y2="61333"/>
                        <a14:foregroundMark x1="77333" y1="59333" x2="77333" y2="59333"/>
                        <a14:foregroundMark x1="83500" y1="63111" x2="83500" y2="63111"/>
                        <a14:foregroundMark x1="84667" y1="75333" x2="84667" y2="75333"/>
                        <a14:foregroundMark x1="79500" y1="75333" x2="79500" y2="75333"/>
                        <a14:foregroundMark x1="47167" y1="26000" x2="47167" y2="26000"/>
                        <a14:foregroundMark x1="85667" y1="51556" x2="85667" y2="51556"/>
                        <a14:foregroundMark x1="83833" y1="50889" x2="83833" y2="50889"/>
                        <a14:foregroundMark x1="88667" y1="51556" x2="88667" y2="51556"/>
                        <a14:foregroundMark x1="32833" y1="51333" x2="32833" y2="51333"/>
                        <a14:foregroundMark x1="29333" y1="50889" x2="29333" y2="50889"/>
                        <a14:foregroundMark x1="25667" y1="51111" x2="25667" y2="51111"/>
                        <a14:foregroundMark x1="22000" y1="51111" x2="22000" y2="51111"/>
                        <a14:foregroundMark x1="28167" y1="61111" x2="28167" y2="61111"/>
                        <a14:foregroundMark x1="47833" y1="25333" x2="47833" y2="25333"/>
                        <a14:foregroundMark x1="16833" y1="51333" x2="16833" y2="51333"/>
                      </a14:backgroundRemoval>
                    </a14:imgEffect>
                  </a14:imgLayer>
                </a14:imgProps>
              </a:ext>
              <a:ext uri="{28A0092B-C50C-407E-A947-70E740481C1C}">
                <a14:useLocalDpi xmlns:a14="http://schemas.microsoft.com/office/drawing/2010/main" val="0"/>
              </a:ext>
            </a:extLst>
          </a:blip>
          <a:srcRect/>
          <a:stretch>
            <a:fillRect/>
          </a:stretch>
        </p:blipFill>
        <p:spPr bwMode="auto">
          <a:xfrm>
            <a:off x="253866" y="1981200"/>
            <a:ext cx="3175134" cy="23813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clipartion.com/wp-content/uploads/2015/11/free-to-use-amp-public-domain-hospital-clip-art2-830x83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1227" y="1600200"/>
            <a:ext cx="2816860" cy="2847404"/>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Classroom\Downloads\publicdomainq-0012566wljpgz-800p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152400"/>
            <a:ext cx="2157856" cy="2283446"/>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1600200" y="4495800"/>
            <a:ext cx="381000" cy="685800"/>
          </a:xfrm>
          <a:prstGeom prst="downArrow">
            <a:avLst>
              <a:gd name="adj1" fmla="val 30800"/>
              <a:gd name="adj2" fmla="val 66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cdn.1millionwomen.com.au/media/large_image/food2_UrbR036.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8596" b="100000" l="3037" r="42726"/>
                    </a14:imgEffect>
                  </a14:imgLayer>
                </a14:imgProps>
              </a:ext>
              <a:ext uri="{28A0092B-C50C-407E-A947-70E740481C1C}">
                <a14:useLocalDpi xmlns:a14="http://schemas.microsoft.com/office/drawing/2010/main" val="0"/>
              </a:ext>
            </a:extLst>
          </a:blip>
          <a:srcRect t="38062" r="56743"/>
          <a:stretch/>
        </p:blipFill>
        <p:spPr bwMode="auto">
          <a:xfrm flipH="1">
            <a:off x="685799" y="5187696"/>
            <a:ext cx="1949820" cy="15179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cdn.1millionwomen.com.au/media/large_image/food2_UrbR036.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38596" b="100000" l="3037" r="42726"/>
                    </a14:imgEffect>
                  </a14:imgLayer>
                </a14:imgProps>
              </a:ext>
              <a:ext uri="{28A0092B-C50C-407E-A947-70E740481C1C}">
                <a14:useLocalDpi xmlns:a14="http://schemas.microsoft.com/office/drawing/2010/main" val="0"/>
              </a:ext>
            </a:extLst>
          </a:blip>
          <a:srcRect t="38062" r="56743"/>
          <a:stretch/>
        </p:blipFill>
        <p:spPr bwMode="auto">
          <a:xfrm>
            <a:off x="6781800" y="5152904"/>
            <a:ext cx="1752601" cy="1406064"/>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a:off x="7359157" y="4419199"/>
            <a:ext cx="381000" cy="685800"/>
          </a:xfrm>
          <a:prstGeom prst="downArrow">
            <a:avLst>
              <a:gd name="adj1" fmla="val 30800"/>
              <a:gd name="adj2" fmla="val 66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www.clker.com/cliparts/w/a/3/i/b/b/question-mark-dinner-plate-m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3476" y="3048000"/>
            <a:ext cx="1661556" cy="1129859"/>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10"/>
          <p:cNvSpPr/>
          <p:nvPr/>
        </p:nvSpPr>
        <p:spPr>
          <a:xfrm>
            <a:off x="4543754" y="2550139"/>
            <a:ext cx="381000" cy="409525"/>
          </a:xfrm>
          <a:prstGeom prst="downArrow">
            <a:avLst>
              <a:gd name="adj1" fmla="val 30800"/>
              <a:gd name="adj2" fmla="val 66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97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akepart.com/sites/default/files/styles/large_responsive_desktop/public/FoodLandfill640.jpg?itok=MCdyfnQJ"/>
          <p:cNvPicPr>
            <a:picLocks noChangeAspect="1" noChangeArrowheads="1"/>
          </p:cNvPicPr>
          <p:nvPr/>
        </p:nvPicPr>
        <p:blipFill rotWithShape="1">
          <a:blip r:embed="rId2">
            <a:extLst>
              <a:ext uri="{28A0092B-C50C-407E-A947-70E740481C1C}">
                <a14:useLocalDpi xmlns:a14="http://schemas.microsoft.com/office/drawing/2010/main" val="0"/>
              </a:ext>
            </a:extLst>
          </a:blip>
          <a:srcRect l="4735" r="13195"/>
          <a:stretch/>
        </p:blipFill>
        <p:spPr bwMode="auto">
          <a:xfrm>
            <a:off x="4728777" y="3276600"/>
            <a:ext cx="4415223" cy="35893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orkitover.org/sites/default/files/images/IMG_17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7963" y="-2628"/>
            <a:ext cx="4416098" cy="33120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feedingamerica.org/assets/images/donate-n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28"/>
            <a:ext cx="4821370" cy="331207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actioncarting.com/images/easyblog_articles/132/b2ap3_thumbnail_Compo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9" y="3309444"/>
            <a:ext cx="4731406" cy="35485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600" y="2108537"/>
            <a:ext cx="4876800" cy="1015663"/>
          </a:xfrm>
          <a:prstGeom prst="rect">
            <a:avLst/>
          </a:prstGeom>
          <a:solidFill>
            <a:srgbClr val="000000">
              <a:alpha val="47843"/>
            </a:srgbClr>
          </a:solidFill>
          <a:effectLst>
            <a:softEdge rad="127000"/>
          </a:effectLst>
        </p:spPr>
        <p:txBody>
          <a:bodyPr wrap="square" rtlCol="0">
            <a:spAutoFit/>
          </a:bodyPr>
          <a:lstStyle/>
          <a:p>
            <a:pPr algn="ctr"/>
            <a:r>
              <a:rPr lang="en-US" sz="6000" b="1" dirty="0">
                <a:solidFill>
                  <a:prstClr val="white"/>
                </a:solidFill>
                <a:effectLst>
                  <a:outerShdw blurRad="38100" dist="38100" dir="2700000" algn="tl">
                    <a:srgbClr val="000000">
                      <a:alpha val="43137"/>
                    </a:srgbClr>
                  </a:outerShdw>
                </a:effectLst>
                <a:latin typeface="Cooper Black" panose="0208090404030B020404" pitchFamily="18" charset="0"/>
              </a:rPr>
              <a:t>Feed People</a:t>
            </a:r>
          </a:p>
        </p:txBody>
      </p:sp>
      <p:sp>
        <p:nvSpPr>
          <p:cNvPr id="9" name="TextBox 8"/>
          <p:cNvSpPr txBox="1"/>
          <p:nvPr/>
        </p:nvSpPr>
        <p:spPr>
          <a:xfrm>
            <a:off x="228600" y="5385137"/>
            <a:ext cx="4191000" cy="1015663"/>
          </a:xfrm>
          <a:prstGeom prst="rect">
            <a:avLst/>
          </a:prstGeom>
          <a:solidFill>
            <a:srgbClr val="000000">
              <a:alpha val="45098"/>
            </a:srgbClr>
          </a:solidFill>
          <a:effectLst>
            <a:softEdge rad="127000"/>
          </a:effectLst>
        </p:spPr>
        <p:txBody>
          <a:bodyPr wrap="square" rtlCol="0">
            <a:spAutoFit/>
          </a:bodyPr>
          <a:lstStyle/>
          <a:p>
            <a:r>
              <a:rPr lang="en-US" sz="6000" b="1" dirty="0">
                <a:solidFill>
                  <a:prstClr val="white"/>
                </a:solidFill>
                <a:effectLst>
                  <a:outerShdw blurRad="38100" dist="38100" dir="2700000" algn="tl">
                    <a:srgbClr val="000000">
                      <a:alpha val="43137"/>
                    </a:srgbClr>
                  </a:outerShdw>
                </a:effectLst>
                <a:latin typeface="Cooper Black" panose="0208090404030B020404" pitchFamily="18" charset="0"/>
              </a:rPr>
              <a:t>Feed soils</a:t>
            </a:r>
          </a:p>
        </p:txBody>
      </p:sp>
      <p:sp>
        <p:nvSpPr>
          <p:cNvPr id="3" name="TextBox 2"/>
          <p:cNvSpPr txBox="1"/>
          <p:nvPr/>
        </p:nvSpPr>
        <p:spPr>
          <a:xfrm rot="1395349">
            <a:off x="4918746" y="4225306"/>
            <a:ext cx="4800600" cy="1200329"/>
          </a:xfrm>
          <a:prstGeom prst="rect">
            <a:avLst/>
          </a:prstGeom>
          <a:solidFill>
            <a:srgbClr val="FF8021">
              <a:alpha val="27059"/>
            </a:srgbClr>
          </a:solidFill>
        </p:spPr>
        <p:txBody>
          <a:bodyPr wrap="square" rtlCol="0">
            <a:spAutoFit/>
          </a:bodyPr>
          <a:lstStyle/>
          <a:p>
            <a:r>
              <a:rPr lang="en-US" sz="3600" b="1" dirty="0">
                <a:solidFill>
                  <a:prstClr val="white"/>
                </a:solidFill>
                <a:effectLst>
                  <a:outerShdw blurRad="38100" dist="38100" dir="2700000" algn="tl">
                    <a:srgbClr val="000000">
                      <a:alpha val="43137"/>
                    </a:srgbClr>
                  </a:outerShdw>
                </a:effectLst>
                <a:latin typeface="electrical" panose="02000500000000000000" pitchFamily="2" charset="0"/>
              </a:rPr>
              <a:t>Not Landfills</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9391" y="6260193"/>
            <a:ext cx="484609" cy="597807"/>
          </a:xfrm>
          <a:prstGeom prst="rect">
            <a:avLst/>
          </a:prstGeom>
        </p:spPr>
      </p:pic>
      <p:sp>
        <p:nvSpPr>
          <p:cNvPr id="12" name="TextBox 11"/>
          <p:cNvSpPr txBox="1"/>
          <p:nvPr/>
        </p:nvSpPr>
        <p:spPr>
          <a:xfrm rot="5400000">
            <a:off x="-573881" y="6202833"/>
            <a:ext cx="1358900" cy="230832"/>
          </a:xfrm>
          <a:prstGeom prst="rect">
            <a:avLst/>
          </a:prstGeom>
          <a:noFill/>
        </p:spPr>
        <p:txBody>
          <a:bodyPr>
            <a:spAutoFit/>
          </a:bodyPr>
          <a:lstStyle/>
          <a:p>
            <a:pPr eaLnBrk="0" fontAlgn="base" hangingPunct="0">
              <a:spcBef>
                <a:spcPct val="0"/>
              </a:spcBef>
              <a:spcAft>
                <a:spcPct val="0"/>
              </a:spcAft>
              <a:defRPr/>
            </a:pPr>
            <a:r>
              <a:rPr lang="en-US" sz="900" dirty="0">
                <a:solidFill>
                  <a:schemeClr val="bg1"/>
                </a:solidFill>
                <a:latin typeface="Arial" pitchFamily="34" charset="0"/>
                <a:cs typeface="Arial" pitchFamily="34" charset="0"/>
              </a:rPr>
              <a:t>© </a:t>
            </a:r>
            <a:r>
              <a:rPr lang="en-US" sz="800" dirty="0">
                <a:solidFill>
                  <a:schemeClr val="bg1"/>
                </a:solidFill>
                <a:latin typeface="Arial" pitchFamily="34" charset="0"/>
                <a:cs typeface="Arial" pitchFamily="34" charset="0"/>
              </a:rPr>
              <a:t>2017 SCARCE </a:t>
            </a:r>
            <a:r>
              <a:rPr lang="en-US" sz="800" dirty="0" err="1">
                <a:solidFill>
                  <a:schemeClr val="bg1"/>
                </a:solidFill>
                <a:latin typeface="Arial" pitchFamily="34" charset="0"/>
                <a:cs typeface="Arial" pitchFamily="34" charset="0"/>
              </a:rPr>
              <a:t>Inc</a:t>
            </a:r>
            <a:endParaRPr lang="en-US" sz="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440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takepart.com/sites/default/files/styles/large/public/FoodLandfill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6" y="0"/>
            <a:ext cx="9243353" cy="61670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447800"/>
            <a:ext cx="8458200" cy="1138773"/>
          </a:xfrm>
          <a:prstGeom prst="rect">
            <a:avLst/>
          </a:prstGeom>
          <a:solidFill>
            <a:srgbClr val="FFFFFF">
              <a:alpha val="89804"/>
            </a:srgbClr>
          </a:solidFill>
          <a:effectLst>
            <a:softEdge rad="12700"/>
          </a:effectLst>
        </p:spPr>
        <p:txBody>
          <a:bodyPr wrap="square" rtlCol="0">
            <a:spAutoFit/>
          </a:bodyPr>
          <a:lstStyle/>
          <a:p>
            <a:pPr algn="ctr"/>
            <a:r>
              <a:rPr lang="en-US" sz="3200" b="1" dirty="0">
                <a:solidFill>
                  <a:srgbClr val="006600"/>
                </a:solidFill>
                <a:latin typeface="Arial Rounded MT Bold" panose="020F0704030504030204" pitchFamily="34" charset="0"/>
                <a:cs typeface="Arial" panose="020B0604020202020204" pitchFamily="34" charset="0"/>
              </a:rPr>
              <a:t>Food waste </a:t>
            </a:r>
            <a:r>
              <a:rPr lang="en-US" sz="3200" dirty="0">
                <a:solidFill>
                  <a:srgbClr val="006600"/>
                </a:solidFill>
                <a:latin typeface="Arial Rounded MT Bold" panose="020F0704030504030204" pitchFamily="34" charset="0"/>
                <a:cs typeface="Arial" panose="020B0604020202020204" pitchFamily="34" charset="0"/>
              </a:rPr>
              <a:t>is the </a:t>
            </a:r>
            <a:r>
              <a:rPr lang="en-US" sz="3600" b="1" dirty="0">
                <a:solidFill>
                  <a:srgbClr val="006600"/>
                </a:solidFill>
                <a:latin typeface="Arial Rounded MT Bold" panose="020F0704030504030204" pitchFamily="34" charset="0"/>
                <a:cs typeface="Arial" panose="020B0604020202020204" pitchFamily="34" charset="0"/>
              </a:rPr>
              <a:t>single largest </a:t>
            </a:r>
            <a:r>
              <a:rPr lang="en-US" sz="3200" dirty="0">
                <a:solidFill>
                  <a:srgbClr val="006600"/>
                </a:solidFill>
                <a:latin typeface="Arial Rounded MT Bold" panose="020F0704030504030204" pitchFamily="34" charset="0"/>
                <a:cs typeface="Arial" panose="020B0604020202020204" pitchFamily="34" charset="0"/>
              </a:rPr>
              <a:t>material sent to landfills.</a:t>
            </a:r>
          </a:p>
        </p:txBody>
      </p:sp>
      <p:sp>
        <p:nvSpPr>
          <p:cNvPr id="3" name="Rectangle 2"/>
          <p:cNvSpPr/>
          <p:nvPr/>
        </p:nvSpPr>
        <p:spPr>
          <a:xfrm>
            <a:off x="1367212" y="6248400"/>
            <a:ext cx="6409576" cy="523220"/>
          </a:xfrm>
          <a:prstGeom prst="rect">
            <a:avLst/>
          </a:prstGeom>
        </p:spPr>
        <p:txBody>
          <a:bodyPr wrap="none">
            <a:spAutoFit/>
          </a:bodyPr>
          <a:lstStyle/>
          <a:p>
            <a:pPr algn="ctr"/>
            <a:r>
              <a:rPr lang="en-US" sz="2800" dirty="0">
                <a:solidFill>
                  <a:srgbClr val="0066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95% of wasted food goes to landfills</a:t>
            </a:r>
          </a:p>
        </p:txBody>
      </p:sp>
      <p:sp>
        <p:nvSpPr>
          <p:cNvPr id="5" name="Footer Placeholder 7"/>
          <p:cNvSpPr>
            <a:spLocks noGrp="1"/>
          </p:cNvSpPr>
          <p:nvPr>
            <p:ph type="ftr" sz="quarter" idx="11"/>
          </p:nvPr>
        </p:nvSpPr>
        <p:spPr>
          <a:xfrm>
            <a:off x="0" y="6569075"/>
            <a:ext cx="1295400" cy="365125"/>
          </a:xfrm>
          <a:prstGeom prst="rect">
            <a:avLst/>
          </a:prstGeom>
        </p:spPr>
        <p:txBody>
          <a:bodyPr anchor="ctr"/>
          <a:lstStyle/>
          <a:p>
            <a:r>
              <a:rPr lang="en-US" sz="800" b="0" dirty="0">
                <a:solidFill>
                  <a:srgbClr val="7F7F7F"/>
                </a:solidFill>
                <a:latin typeface="Arial" panose="020B0604020202020204" pitchFamily="34" charset="0"/>
                <a:cs typeface="Arial" panose="020B0604020202020204" pitchFamily="34" charset="0"/>
              </a:rPr>
              <a:t>© 2017 SCARCE Inc.</a:t>
            </a:r>
          </a:p>
        </p:txBody>
      </p:sp>
    </p:spTree>
    <p:extLst>
      <p:ext uri="{BB962C8B-B14F-4D97-AF65-F5344CB8AC3E}">
        <p14:creationId xmlns:p14="http://schemas.microsoft.com/office/powerpoint/2010/main" val="87524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venturesafrica.com/wp-content/uploads/2016/02/foodwaste-bl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16037" y="228600"/>
            <a:ext cx="6511925" cy="762000"/>
          </a:xfrm>
          <a:solidFill>
            <a:srgbClr val="FFFFFF">
              <a:alpha val="87843"/>
            </a:srgbClr>
          </a:solidFill>
          <a:ln w="28575"/>
        </p:spPr>
        <p:style>
          <a:lnRef idx="2">
            <a:schemeClr val="accent3"/>
          </a:lnRef>
          <a:fillRef idx="1">
            <a:schemeClr val="lt1"/>
          </a:fillRef>
          <a:effectRef idx="0">
            <a:schemeClr val="accent3"/>
          </a:effectRef>
          <a:fontRef idx="minor">
            <a:schemeClr val="dk1"/>
          </a:fontRef>
        </p:style>
        <p:txBody>
          <a:bodyPr anchor="ctr"/>
          <a:lstStyle/>
          <a:p>
            <a:r>
              <a:rPr lang="en-US" dirty="0">
                <a:solidFill>
                  <a:srgbClr val="008000"/>
                </a:solidFill>
                <a:effectLst>
                  <a:outerShdw blurRad="38100" dist="38100" dir="2700000" algn="tl">
                    <a:srgbClr val="000000">
                      <a:alpha val="43137"/>
                    </a:srgbClr>
                  </a:outerShdw>
                </a:effectLst>
                <a:latin typeface="Arial Rounded MT Bold" panose="020F0704030504030204" pitchFamily="34" charset="0"/>
              </a:rPr>
              <a:t>Food Waste</a:t>
            </a:r>
          </a:p>
        </p:txBody>
      </p:sp>
      <p:sp>
        <p:nvSpPr>
          <p:cNvPr id="3" name="Content Placeholder 2"/>
          <p:cNvSpPr>
            <a:spLocks noGrp="1"/>
          </p:cNvSpPr>
          <p:nvPr>
            <p:ph sz="quarter" idx="13"/>
          </p:nvPr>
        </p:nvSpPr>
        <p:spPr>
          <a:xfrm>
            <a:off x="1143000" y="1600200"/>
            <a:ext cx="6400800" cy="4648200"/>
          </a:xfrm>
          <a:solidFill>
            <a:srgbClr val="FFFFFF">
              <a:alpha val="89804"/>
            </a:srgbClr>
          </a:solidFill>
        </p:spPr>
        <p:style>
          <a:lnRef idx="2">
            <a:schemeClr val="accent3"/>
          </a:lnRef>
          <a:fillRef idx="1">
            <a:schemeClr val="lt1"/>
          </a:fillRef>
          <a:effectRef idx="0">
            <a:schemeClr val="accent3"/>
          </a:effectRef>
          <a:fontRef idx="minor">
            <a:schemeClr val="dk1"/>
          </a:fontRef>
        </p:style>
        <p:txBody>
          <a:bodyPr anchor="ctr"/>
          <a:lstStyle/>
          <a:p>
            <a:pPr algn="ctr"/>
            <a:r>
              <a:rPr lang="en-US" sz="2000" b="1" dirty="0">
                <a:latin typeface="Arial Rounded MT Bold" panose="020F0704030504030204" pitchFamily="34" charset="0"/>
              </a:rPr>
              <a:t>Annually, in the US, we waste</a:t>
            </a:r>
          </a:p>
          <a:p>
            <a:pPr algn="ctr"/>
            <a:endParaRPr lang="en-US" sz="2000" b="1" dirty="0">
              <a:latin typeface="Arial Rounded MT Bold" panose="020F0704030504030204" pitchFamily="34" charset="0"/>
            </a:endParaRPr>
          </a:p>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133 Billion </a:t>
            </a:r>
            <a:r>
              <a:rPr lang="en-US"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Lbs</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Food</a:t>
            </a:r>
            <a:b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latin typeface="Arial Rounded MT Bold" panose="020F0704030504030204" pitchFamily="34" charset="0"/>
              </a:rPr>
              <a:t>or </a:t>
            </a:r>
            <a:r>
              <a:rPr lang="en-US" sz="4000" dirty="0">
                <a:latin typeface="Arial Rounded MT Bold" panose="020F0704030504030204" pitchFamily="34" charset="0"/>
              </a:rPr>
              <a:t>40%</a:t>
            </a:r>
            <a:r>
              <a:rPr lang="en-US" sz="3600" dirty="0">
                <a:latin typeface="Arial Rounded MT Bold" panose="020F0704030504030204" pitchFamily="34" charset="0"/>
              </a:rPr>
              <a:t> </a:t>
            </a:r>
            <a:r>
              <a:rPr lang="en-US" sz="2400" dirty="0">
                <a:latin typeface="Arial Rounded MT Bold" panose="020F0704030504030204" pitchFamily="34" charset="0"/>
              </a:rPr>
              <a:t>of food produced</a:t>
            </a:r>
          </a:p>
          <a:p>
            <a:pPr algn="ctr"/>
            <a:endParaRPr lang="en-US" dirty="0">
              <a:latin typeface="Arial" panose="020B0604020202020204" pitchFamily="34" charset="0"/>
              <a:cs typeface="Arial" panose="020B0604020202020204" pitchFamily="34" charset="0"/>
            </a:endParaRPr>
          </a:p>
          <a:p>
            <a:pPr algn="ctr"/>
            <a:r>
              <a:rPr lang="en-US" i="1" dirty="0">
                <a:latin typeface="Arial" panose="020B0604020202020204" pitchFamily="34" charset="0"/>
                <a:cs typeface="Arial" panose="020B0604020202020204" pitchFamily="34" charset="0"/>
              </a:rPr>
              <a:t>Enough to fill 730 football stadiums</a:t>
            </a:r>
          </a:p>
          <a:p>
            <a:pPr algn="ctr"/>
            <a:r>
              <a:rPr lang="en-US" dirty="0">
                <a:latin typeface="Arial" panose="020B0604020202020204" pitchFamily="34" charset="0"/>
                <a:cs typeface="Arial" panose="020B0604020202020204" pitchFamily="34" charset="0"/>
              </a:rPr>
              <a:t>and  equal to</a:t>
            </a:r>
            <a:endParaRPr lang="en-US" dirty="0">
              <a:latin typeface="Arial Rounded MT Bold" panose="020F0704030504030204" pitchFamily="34" charset="0"/>
            </a:endParaRPr>
          </a:p>
          <a:p>
            <a:pPr algn="ctr"/>
            <a:r>
              <a:rPr lang="en-US" sz="3200" b="1" dirty="0">
                <a:latin typeface="Arial Rounded MT Bold" panose="020F0704030504030204" pitchFamily="34" charset="0"/>
              </a:rPr>
              <a:t>$165 billion worth</a:t>
            </a:r>
          </a:p>
          <a:p>
            <a:pPr algn="ctr"/>
            <a:endParaRPr lang="en-US" dirty="0">
              <a:latin typeface="Arial Rounded MT Bold" panose="020F0704030504030204" pitchFamily="34" charset="0"/>
            </a:endParaRPr>
          </a:p>
        </p:txBody>
      </p:sp>
      <p:sp>
        <p:nvSpPr>
          <p:cNvPr id="5" name="Footer Placeholder 7"/>
          <p:cNvSpPr>
            <a:spLocks noGrp="1"/>
          </p:cNvSpPr>
          <p:nvPr>
            <p:ph type="ftr" sz="quarter" idx="4294967295"/>
          </p:nvPr>
        </p:nvSpPr>
        <p:spPr>
          <a:xfrm rot="5400000">
            <a:off x="-541337" y="6180137"/>
            <a:ext cx="1295400" cy="365125"/>
          </a:xfrm>
          <a:prstGeom prst="rect">
            <a:avLst/>
          </a:prstGeom>
        </p:spPr>
        <p:txBody>
          <a:bodyPr anchor="ctr"/>
          <a:lstStyle/>
          <a:p>
            <a:r>
              <a:rPr lang="en-US" sz="800" b="0" dirty="0">
                <a:solidFill>
                  <a:schemeClr val="bg1"/>
                </a:solidFill>
                <a:latin typeface="Arial" panose="020B0604020202020204" pitchFamily="34" charset="0"/>
                <a:cs typeface="Arial" panose="020B0604020202020204" pitchFamily="34" charset="0"/>
              </a:rPr>
              <a:t>© 2017 SCARCE Inc.</a:t>
            </a:r>
          </a:p>
        </p:txBody>
      </p:sp>
    </p:spTree>
    <p:extLst>
      <p:ext uri="{BB962C8B-B14F-4D97-AF65-F5344CB8AC3E}">
        <p14:creationId xmlns:p14="http://schemas.microsoft.com/office/powerpoint/2010/main" val="3809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Ugly Produce</a:t>
            </a:r>
          </a:p>
        </p:txBody>
      </p:sp>
      <p:pic>
        <p:nvPicPr>
          <p:cNvPr id="4" name="Picture 2" descr="https://az616578.vo.msecnd.net/files/responsive/embedded/any/desktop/2016/04/22/635969301845018690-2100395468_ugly_fruits1.jpg"/>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l="14639" r="8789"/>
          <a:stretch/>
        </p:blipFill>
        <p:spPr bwMode="auto">
          <a:xfrm>
            <a:off x="381000" y="3429000"/>
            <a:ext cx="4045451" cy="29718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7"/>
          <p:cNvSpPr>
            <a:spLocks noGrp="1"/>
          </p:cNvSpPr>
          <p:nvPr>
            <p:ph type="ftr" sz="quarter" idx="4294967295"/>
          </p:nvPr>
        </p:nvSpPr>
        <p:spPr>
          <a:xfrm rot="5400000">
            <a:off x="-541337" y="6180137"/>
            <a:ext cx="1295400" cy="365125"/>
          </a:xfrm>
          <a:prstGeom prst="rect">
            <a:avLst/>
          </a:prstGeom>
        </p:spPr>
        <p:txBody>
          <a:bodyPr anchor="ctr"/>
          <a:lstStyle/>
          <a:p>
            <a:r>
              <a:rPr lang="en-US" sz="800" b="0" dirty="0">
                <a:solidFill>
                  <a:srgbClr val="7F7F7F"/>
                </a:solidFill>
                <a:latin typeface="Arial" panose="020B0604020202020204" pitchFamily="34" charset="0"/>
                <a:cs typeface="Arial" panose="020B0604020202020204" pitchFamily="34" charset="0"/>
              </a:rPr>
              <a:t>© 2017 SCARCE Inc.</a:t>
            </a:r>
          </a:p>
        </p:txBody>
      </p:sp>
      <p:pic>
        <p:nvPicPr>
          <p:cNvPr id="5" name="Picture 3" descr="\\Bhc-reduce\cfs\PHOTOS\Clip art &amp; Stock Photos\Food Waste Cosmetic Standards Bell Pepper Sell it, Reject 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488" y="1354870"/>
            <a:ext cx="4621036" cy="298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1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Fishery Waste</a:t>
            </a:r>
          </a:p>
        </p:txBody>
      </p:sp>
      <p:sp>
        <p:nvSpPr>
          <p:cNvPr id="3" name="Content Placeholder 2"/>
          <p:cNvSpPr>
            <a:spLocks noGrp="1"/>
          </p:cNvSpPr>
          <p:nvPr>
            <p:ph sz="quarter" idx="13"/>
          </p:nvPr>
        </p:nvSpPr>
        <p:spPr>
          <a:xfrm>
            <a:off x="266700" y="6126480"/>
            <a:ext cx="8610600" cy="731520"/>
          </a:xfrm>
        </p:spPr>
        <p:txBody>
          <a:bodyPr/>
          <a:lstStyle/>
          <a:p>
            <a:r>
              <a:rPr lang="en-US" dirty="0">
                <a:latin typeface="Arial" panose="020B0604020202020204" pitchFamily="34" charset="0"/>
                <a:cs typeface="Arial" panose="020B0604020202020204" pitchFamily="34" charset="0"/>
                <a:hlinkClick r:id="rId3"/>
              </a:rPr>
              <a:t>An Ocean Mystery: The Missing Catch </a:t>
            </a:r>
            <a:r>
              <a:rPr lang="en-US" dirty="0">
                <a:latin typeface="Arial" panose="020B0604020202020204" pitchFamily="34" charset="0"/>
                <a:cs typeface="Arial" panose="020B0604020202020204" pitchFamily="34" charset="0"/>
              </a:rPr>
              <a:t>documentary on Smithsonian Channel</a:t>
            </a:r>
          </a:p>
        </p:txBody>
      </p:sp>
      <p:sp>
        <p:nvSpPr>
          <p:cNvPr id="4" name="TextBox 3"/>
          <p:cNvSpPr txBox="1"/>
          <p:nvPr/>
        </p:nvSpPr>
        <p:spPr>
          <a:xfrm>
            <a:off x="304800" y="4876800"/>
            <a:ext cx="3883025" cy="830997"/>
          </a:xfrm>
          <a:prstGeom prst="rect">
            <a:avLst/>
          </a:prstGeom>
          <a:noFill/>
        </p:spPr>
        <p:txBody>
          <a:bodyPr wrap="square" rtlCol="0">
            <a:spAutoFit/>
          </a:bodyPr>
          <a:lstStyle/>
          <a:p>
            <a:pPr algn="ctr"/>
            <a:r>
              <a:rPr lang="en-US" sz="2400" dirty="0">
                <a:latin typeface="Arial Rounded MT Bold" panose="020F0704030504030204" pitchFamily="34" charset="0"/>
              </a:rPr>
              <a:t>For Every 1lb of Fish at the Store</a:t>
            </a:r>
          </a:p>
        </p:txBody>
      </p:sp>
      <p:pic>
        <p:nvPicPr>
          <p:cNvPr id="7178" name="Picture 10" descr="http://www.mantatrust.org/wp-content/uploads/2011/09/mobula_tarapacana_-_killed_in_tuna_purse-seine_fish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299" y="1904999"/>
            <a:ext cx="4208057"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8519" y="4959459"/>
            <a:ext cx="4104393" cy="461665"/>
          </a:xfrm>
          <a:prstGeom prst="rect">
            <a:avLst/>
          </a:prstGeom>
        </p:spPr>
        <p:txBody>
          <a:bodyPr wrap="none">
            <a:spAutoFit/>
          </a:bodyPr>
          <a:lstStyle/>
          <a:p>
            <a:r>
              <a:rPr lang="en-US" sz="2400" dirty="0">
                <a:latin typeface="Arial Rounded MT Bold" panose="020F0704030504030204" pitchFamily="34" charset="0"/>
              </a:rPr>
              <a:t> There’s 10lbs of By-Catch</a:t>
            </a:r>
          </a:p>
        </p:txBody>
      </p:sp>
      <p:pic>
        <p:nvPicPr>
          <p:cNvPr id="7180" name="Picture 12" descr="https://i0.wp.com/farm2.staticflickr.com/1121/3266809347_1139f5538c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645" y="1884662"/>
            <a:ext cx="3786315" cy="28397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5400000">
            <a:off x="-573882" y="6195219"/>
            <a:ext cx="1358900" cy="246063"/>
          </a:xfrm>
          <a:prstGeom prst="rect">
            <a:avLst/>
          </a:prstGeom>
          <a:noFill/>
        </p:spPr>
        <p:txBody>
          <a:bodyPr>
            <a:spAutoFit/>
          </a:bodyPr>
          <a:lstStyle/>
          <a:p>
            <a:pPr>
              <a:defRPr/>
            </a:pPr>
            <a:r>
              <a:rPr lang="en-US" sz="1000" dirty="0">
                <a:solidFill>
                  <a:schemeClr val="tx1">
                    <a:lumMod val="50000"/>
                    <a:lumOff val="50000"/>
                  </a:schemeClr>
                </a:solidFill>
                <a:latin typeface="Arial" panose="020B0604020202020204" pitchFamily="34" charset="0"/>
                <a:cs typeface="Arial" panose="020B0604020202020204" pitchFamily="34" charset="0"/>
              </a:rPr>
              <a:t>© </a:t>
            </a:r>
            <a:r>
              <a:rPr lang="en-US" sz="900" dirty="0">
                <a:solidFill>
                  <a:schemeClr val="tx1">
                    <a:lumMod val="50000"/>
                    <a:lumOff val="50000"/>
                  </a:schemeClr>
                </a:solidFill>
                <a:latin typeface="Arial" panose="020B0604020202020204" pitchFamily="34" charset="0"/>
                <a:cs typeface="Arial" panose="020B0604020202020204" pitchFamily="34" charset="0"/>
              </a:rPr>
              <a:t>2017 SCARCE </a:t>
            </a:r>
            <a:r>
              <a:rPr lang="en-US" sz="900" dirty="0" err="1">
                <a:solidFill>
                  <a:schemeClr val="tx1">
                    <a:lumMod val="50000"/>
                    <a:lumOff val="50000"/>
                  </a:schemeClr>
                </a:solidFill>
                <a:latin typeface="Arial" panose="020B0604020202020204" pitchFamily="34" charset="0"/>
                <a:cs typeface="Arial" panose="020B0604020202020204" pitchFamily="34" charset="0"/>
              </a:rPr>
              <a:t>Inc</a:t>
            </a:r>
            <a:endParaRPr lang="en-US" sz="9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0600" y="6248400"/>
            <a:ext cx="474026" cy="584752"/>
          </a:xfrm>
          <a:prstGeom prst="rect">
            <a:avLst/>
          </a:prstGeom>
        </p:spPr>
      </p:pic>
    </p:spTree>
    <p:extLst>
      <p:ext uri="{BB962C8B-B14F-4D97-AF65-F5344CB8AC3E}">
        <p14:creationId xmlns:p14="http://schemas.microsoft.com/office/powerpoint/2010/main" val="73160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sz="quarter" idx="13"/>
          </p:nvPr>
        </p:nvSpPr>
        <p:spPr>
          <a:xfrm>
            <a:off x="862807" y="381000"/>
            <a:ext cx="7418387" cy="609600"/>
          </a:xfrm>
          <a:prstGeom prst="rect">
            <a:avLst/>
          </a:prstGeom>
        </p:spPr>
        <p:txBody>
          <a:bodyPr/>
          <a:lstStyle/>
          <a:p>
            <a:pPr lvl="1" algn="ctr">
              <a:lnSpc>
                <a:spcPct val="90000"/>
              </a:lnSpc>
              <a:buFont typeface="Courier New" pitchFamily="49" charset="0"/>
              <a:buNone/>
              <a:defRPr/>
            </a:pPr>
            <a:r>
              <a:rPr lang="en-US" sz="3600" b="1" dirty="0">
                <a:solidFill>
                  <a:srgbClr val="002060"/>
                </a:solidFill>
                <a:effectLst/>
                <a:latin typeface="Arial Rounded MT Bold" panose="020F0704030504030204" pitchFamily="34" charset="0"/>
                <a:cs typeface="Calibri" panose="020F0502020204030204" pitchFamily="34" charset="0"/>
              </a:rPr>
              <a:t>School Lunchroom Waste Audits</a:t>
            </a:r>
            <a:endParaRPr lang="en-US" dirty="0">
              <a:solidFill>
                <a:srgbClr val="002060"/>
              </a:solidFill>
              <a:latin typeface="Arial Rounded MT Bold" panose="020F0704030504030204" pitchFamily="34" charset="0"/>
              <a:cs typeface="Calibri" panose="020F0502020204030204" pitchFamily="34" charset="0"/>
            </a:endParaRPr>
          </a:p>
          <a:p>
            <a:pPr lvl="1" algn="ctr">
              <a:lnSpc>
                <a:spcPct val="90000"/>
              </a:lnSpc>
              <a:defRPr/>
            </a:pPr>
            <a:endParaRPr lang="en-US" sz="2400" dirty="0"/>
          </a:p>
        </p:txBody>
      </p:sp>
      <p:sp>
        <p:nvSpPr>
          <p:cNvPr id="17411" name="AutoShape 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12" name="AutoShape 7"/>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13" name="AutoShape 9"/>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14" name="AutoShape 1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50" name="Picture 2" descr="\\BHC-REDUCE\cfs\PHOTOS\2017 Photos\Maercker School Waste Audit\Students sorting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000" y="1676400"/>
            <a:ext cx="421640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BHC-REDUCE\cfs\PHOTOS\2017 Photos\Maercker School Waste Audit\Students sorting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184" y="1675638"/>
            <a:ext cx="4217416" cy="31630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5410200"/>
            <a:ext cx="655320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Students sort waste during a SCARCE lunchroom waste audit.</a:t>
            </a:r>
          </a:p>
        </p:txBody>
      </p:sp>
      <p:sp>
        <p:nvSpPr>
          <p:cNvPr id="12" name="TextBox 11"/>
          <p:cNvSpPr txBox="1"/>
          <p:nvPr/>
        </p:nvSpPr>
        <p:spPr>
          <a:xfrm rot="5400000">
            <a:off x="-573881" y="6202833"/>
            <a:ext cx="1358900" cy="230832"/>
          </a:xfrm>
          <a:prstGeom prst="rect">
            <a:avLst/>
          </a:prstGeom>
          <a:noFill/>
        </p:spPr>
        <p:txBody>
          <a:bodyPr>
            <a:spAutoFit/>
          </a:bodyPr>
          <a:lstStyle/>
          <a:p>
            <a:pPr eaLnBrk="0" fontAlgn="base" hangingPunct="0">
              <a:spcBef>
                <a:spcPct val="0"/>
              </a:spcBef>
              <a:spcAft>
                <a:spcPct val="0"/>
              </a:spcAft>
              <a:defRPr/>
            </a:pPr>
            <a:r>
              <a:rPr lang="en-US" sz="900" dirty="0">
                <a:solidFill>
                  <a:prstClr val="black">
                    <a:lumMod val="50000"/>
                    <a:lumOff val="50000"/>
                  </a:prstClr>
                </a:solidFill>
                <a:latin typeface="Arial" pitchFamily="34" charset="0"/>
                <a:cs typeface="Arial" pitchFamily="34" charset="0"/>
              </a:rPr>
              <a:t>© </a:t>
            </a:r>
            <a:r>
              <a:rPr lang="en-US" sz="800" dirty="0">
                <a:solidFill>
                  <a:prstClr val="black">
                    <a:lumMod val="50000"/>
                    <a:lumOff val="50000"/>
                  </a:prstClr>
                </a:solidFill>
                <a:latin typeface="Arial" pitchFamily="34" charset="0"/>
                <a:cs typeface="Arial" pitchFamily="34" charset="0"/>
              </a:rPr>
              <a:t>2017 SCARCE </a:t>
            </a:r>
            <a:r>
              <a:rPr lang="en-US" sz="800" dirty="0" err="1">
                <a:solidFill>
                  <a:prstClr val="black">
                    <a:lumMod val="50000"/>
                    <a:lumOff val="50000"/>
                  </a:prstClr>
                </a:solidFill>
                <a:latin typeface="Arial" pitchFamily="34" charset="0"/>
                <a:cs typeface="Arial" pitchFamily="34" charset="0"/>
              </a:rPr>
              <a:t>Inc</a:t>
            </a:r>
            <a:endParaRPr lang="en-US" sz="800" dirty="0">
              <a:solidFill>
                <a:prstClr val="black">
                  <a:lumMod val="50000"/>
                  <a:lumOff val="50000"/>
                </a:prstClr>
              </a:solidFill>
              <a:latin typeface="Arial" pitchFamily="34" charset="0"/>
              <a:cs typeface="Arial" pitchFamily="34" charset="0"/>
            </a:endParaRPr>
          </a:p>
        </p:txBody>
      </p:sp>
    </p:spTree>
    <p:extLst>
      <p:ext uri="{BB962C8B-B14F-4D97-AF65-F5344CB8AC3E}">
        <p14:creationId xmlns:p14="http://schemas.microsoft.com/office/powerpoint/2010/main" val="71791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3" y="381000"/>
            <a:ext cx="8053387" cy="914400"/>
          </a:xfrm>
          <a:noFill/>
          <a:ln w="28575">
            <a:noFill/>
          </a:ln>
        </p:spPr>
        <p:style>
          <a:lnRef idx="2">
            <a:schemeClr val="accent3"/>
          </a:lnRef>
          <a:fillRef idx="1">
            <a:schemeClr val="lt1"/>
          </a:fillRef>
          <a:effectRef idx="0">
            <a:schemeClr val="accent3"/>
          </a:effectRef>
          <a:fontRef idx="minor">
            <a:schemeClr val="dk1"/>
          </a:fontRef>
        </p:style>
        <p:txBody>
          <a:bodyPr anchor="ctr"/>
          <a:lstStyle/>
          <a:p>
            <a:pPr>
              <a:defRPr/>
            </a:pPr>
            <a:r>
              <a:rPr lang="en-US" sz="4000" dirty="0">
                <a:solidFill>
                  <a:srgbClr val="002060"/>
                </a:solidFill>
                <a:latin typeface="Arial Rounded MT Bold" panose="020F0704030504030204" pitchFamily="34" charset="0"/>
              </a:rPr>
              <a:t>Illinois’ Food Waste Legislation</a:t>
            </a:r>
          </a:p>
        </p:txBody>
      </p:sp>
      <p:sp>
        <p:nvSpPr>
          <p:cNvPr id="4" name="TextBox 9"/>
          <p:cNvSpPr txBox="1">
            <a:spLocks noChangeArrowheads="1"/>
          </p:cNvSpPr>
          <p:nvPr/>
        </p:nvSpPr>
        <p:spPr bwMode="auto">
          <a:xfrm>
            <a:off x="381000" y="2193925"/>
            <a:ext cx="4076700" cy="27590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b="1" dirty="0">
                <a:solidFill>
                  <a:prstClr val="black"/>
                </a:solidFill>
                <a:latin typeface="Arial" panose="020B0604020202020204" pitchFamily="34" charset="0"/>
                <a:cs typeface="Arial" panose="020B0604020202020204" pitchFamily="34" charset="0"/>
              </a:rPr>
              <a:t> </a:t>
            </a:r>
            <a:r>
              <a:rPr lang="en-US" sz="2400" b="1" u="sng" dirty="0">
                <a:solidFill>
                  <a:schemeClr val="tx1"/>
                </a:solidFill>
                <a:latin typeface="Arial" panose="020B0604020202020204" pitchFamily="34" charset="0"/>
                <a:cs typeface="Arial" panose="020B0604020202020204" pitchFamily="34" charset="0"/>
              </a:rPr>
              <a:t>HB5530/SB279</a:t>
            </a:r>
            <a:r>
              <a:rPr lang="en-US" sz="2400" b="1" dirty="0">
                <a:solidFill>
                  <a:schemeClr val="tx1"/>
                </a:solidFill>
                <a:latin typeface="Arial" panose="020B0604020202020204" pitchFamily="34" charset="0"/>
                <a:cs typeface="Arial" panose="020B0604020202020204" pitchFamily="34" charset="0"/>
              </a:rPr>
              <a:t>*</a:t>
            </a:r>
            <a:br>
              <a:rPr lang="en-US" sz="2400"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Public Act 099-0552)</a:t>
            </a:r>
            <a:endParaRPr lang="en-US" sz="1100" b="1" dirty="0">
              <a:latin typeface="Arial" panose="020B0604020202020204" pitchFamily="34" charset="0"/>
              <a:cs typeface="Arial" panose="020B0604020202020204" pitchFamily="34" charset="0"/>
            </a:endParaRPr>
          </a:p>
          <a:p>
            <a:pPr>
              <a:defRPr/>
            </a:pPr>
            <a:endParaRPr lang="en-US" sz="1050" dirty="0">
              <a:solidFill>
                <a:schemeClr val="tx1"/>
              </a:solidFill>
              <a:latin typeface="Arial" panose="020B0604020202020204" pitchFamily="34" charset="0"/>
              <a:cs typeface="Arial" panose="020B0604020202020204" pitchFamily="34" charset="0"/>
            </a:endParaRPr>
          </a:p>
          <a:p>
            <a:pPr marL="342900" indent="-169863">
              <a:lnSpc>
                <a:spcPts val="2900"/>
              </a:lnSpc>
              <a:buFont typeface="Arial" panose="020B0604020202020204" pitchFamily="34" charset="0"/>
              <a:buChar char="•"/>
              <a:defRPr/>
            </a:pPr>
            <a:r>
              <a:rPr lang="en-US" sz="2000" dirty="0">
                <a:solidFill>
                  <a:schemeClr val="tx1"/>
                </a:solidFill>
                <a:latin typeface="Arial" panose="020B0604020202020204" pitchFamily="34" charset="0"/>
                <a:cs typeface="Arial" panose="020B0604020202020204" pitchFamily="34" charset="0"/>
              </a:rPr>
              <a:t>Clarifies: schools </a:t>
            </a:r>
            <a:r>
              <a:rPr lang="en-US" sz="2000" i="1" dirty="0">
                <a:solidFill>
                  <a:schemeClr val="tx1"/>
                </a:solidFill>
                <a:latin typeface="Arial" panose="020B0604020202020204" pitchFamily="34" charset="0"/>
                <a:cs typeface="Arial" panose="020B0604020202020204" pitchFamily="34" charset="0"/>
              </a:rPr>
              <a:t>can </a:t>
            </a:r>
            <a:r>
              <a:rPr lang="en-US" sz="2000" dirty="0">
                <a:solidFill>
                  <a:schemeClr val="tx1"/>
                </a:solidFill>
                <a:latin typeface="Arial" panose="020B0604020202020204" pitchFamily="34" charset="0"/>
                <a:cs typeface="Arial" panose="020B0604020202020204" pitchFamily="34" charset="0"/>
              </a:rPr>
              <a:t>donate unused food.</a:t>
            </a:r>
          </a:p>
          <a:p>
            <a:pPr marL="342900" indent="-169863">
              <a:lnSpc>
                <a:spcPts val="2900"/>
              </a:lnSpc>
              <a:buFont typeface="Arial" panose="020B0604020202020204" pitchFamily="34" charset="0"/>
              <a:buChar char="•"/>
              <a:defRPr/>
            </a:pPr>
            <a:endParaRPr lang="en-US" sz="1000" dirty="0">
              <a:solidFill>
                <a:schemeClr val="tx1"/>
              </a:solidFill>
              <a:latin typeface="Arial" panose="020B0604020202020204" pitchFamily="34" charset="0"/>
              <a:cs typeface="Arial" panose="020B0604020202020204" pitchFamily="34" charset="0"/>
            </a:endParaRPr>
          </a:p>
          <a:p>
            <a:pPr marL="342900" indent="-169863">
              <a:lnSpc>
                <a:spcPts val="2900"/>
              </a:lnSpc>
              <a:buFont typeface="Arial" panose="020B0604020202020204" pitchFamily="34" charset="0"/>
              <a:buChar char="•"/>
              <a:defRPr/>
            </a:pPr>
            <a:r>
              <a:rPr lang="en-US" sz="2000" dirty="0">
                <a:solidFill>
                  <a:schemeClr val="tx1"/>
                </a:solidFill>
                <a:latin typeface="Arial" panose="020B0604020202020204" pitchFamily="34" charset="0"/>
                <a:cs typeface="Arial" panose="020B0604020202020204" pitchFamily="34" charset="0"/>
              </a:rPr>
              <a:t>Food service contracts cannot restrict food donation</a:t>
            </a:r>
          </a:p>
        </p:txBody>
      </p:sp>
      <p:pic>
        <p:nvPicPr>
          <p:cNvPr id="269316" name="Picture 2" descr="\\BHC-REDUCE\cfs\PHOTOS\2017 Photos\Maercker School Waste Audit\Trays of Uneaten Food waste.JPG"/>
          <p:cNvPicPr>
            <a:picLocks noChangeAspect="1" noChangeArrowheads="1"/>
          </p:cNvPicPr>
          <p:nvPr/>
        </p:nvPicPr>
        <p:blipFill>
          <a:blip r:embed="rId3">
            <a:extLst>
              <a:ext uri="{28A0092B-C50C-407E-A947-70E740481C1C}">
                <a14:useLocalDpi xmlns:a14="http://schemas.microsoft.com/office/drawing/2010/main" val="0"/>
              </a:ext>
            </a:extLst>
          </a:blip>
          <a:srcRect l="15163" t="11366" r="11804" b="13004"/>
          <a:stretch>
            <a:fillRect/>
          </a:stretch>
        </p:blipFill>
        <p:spPr bwMode="auto">
          <a:xfrm>
            <a:off x="4724400" y="1968500"/>
            <a:ext cx="40386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7" name="Rectangle 4"/>
          <p:cNvSpPr>
            <a:spLocks noChangeArrowheads="1"/>
          </p:cNvSpPr>
          <p:nvPr/>
        </p:nvSpPr>
        <p:spPr bwMode="auto">
          <a:xfrm>
            <a:off x="530225" y="5562600"/>
            <a:ext cx="3849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solidFill>
                  <a:srgbClr val="000000"/>
                </a:solidFill>
              </a:rPr>
              <a:t>*Signed into law July 2016, effective immediately</a:t>
            </a:r>
          </a:p>
        </p:txBody>
      </p:sp>
      <p:pic>
        <p:nvPicPr>
          <p:cNvPr id="269318" name="Picture 4" descr="http://ilenviro.org/wp-content/uploads/2012/04/iec_logo.png?x533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886450"/>
            <a:ext cx="25400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rot="5400000">
            <a:off x="-573881" y="6202833"/>
            <a:ext cx="1358900" cy="230832"/>
          </a:xfrm>
          <a:prstGeom prst="rect">
            <a:avLst/>
          </a:prstGeom>
          <a:noFill/>
        </p:spPr>
        <p:txBody>
          <a:bodyPr>
            <a:spAutoFit/>
          </a:bodyPr>
          <a:lstStyle/>
          <a:p>
            <a:pPr eaLnBrk="0" fontAlgn="base" hangingPunct="0">
              <a:spcBef>
                <a:spcPct val="0"/>
              </a:spcBef>
              <a:spcAft>
                <a:spcPct val="0"/>
              </a:spcAft>
              <a:defRPr/>
            </a:pPr>
            <a:r>
              <a:rPr lang="en-US" sz="900" dirty="0">
                <a:solidFill>
                  <a:prstClr val="black">
                    <a:lumMod val="50000"/>
                    <a:lumOff val="50000"/>
                  </a:prstClr>
                </a:solidFill>
                <a:latin typeface="Arial" pitchFamily="34" charset="0"/>
                <a:cs typeface="Arial" pitchFamily="34" charset="0"/>
              </a:rPr>
              <a:t>© </a:t>
            </a:r>
            <a:r>
              <a:rPr lang="en-US" sz="800" dirty="0">
                <a:solidFill>
                  <a:prstClr val="black">
                    <a:lumMod val="50000"/>
                    <a:lumOff val="50000"/>
                  </a:prstClr>
                </a:solidFill>
                <a:latin typeface="Arial" pitchFamily="34" charset="0"/>
                <a:cs typeface="Arial" pitchFamily="34" charset="0"/>
              </a:rPr>
              <a:t>2017 SCARCE </a:t>
            </a:r>
            <a:r>
              <a:rPr lang="en-US" sz="800" dirty="0" err="1">
                <a:solidFill>
                  <a:prstClr val="black">
                    <a:lumMod val="50000"/>
                    <a:lumOff val="50000"/>
                  </a:prstClr>
                </a:solidFill>
                <a:latin typeface="Arial" pitchFamily="34" charset="0"/>
                <a:cs typeface="Arial" pitchFamily="34" charset="0"/>
              </a:rPr>
              <a:t>Inc</a:t>
            </a:r>
            <a:endParaRPr lang="en-US" sz="800" dirty="0">
              <a:solidFill>
                <a:prstClr val="black">
                  <a:lumMod val="50000"/>
                  <a:lumOff val="50000"/>
                </a:prstClr>
              </a:solidFill>
              <a:latin typeface="Arial" pitchFamily="34" charset="0"/>
              <a:cs typeface="Arial" pitchFamily="34" charset="0"/>
            </a:endParaRPr>
          </a:p>
        </p:txBody>
      </p:sp>
    </p:spTree>
    <p:extLst>
      <p:ext uri="{BB962C8B-B14F-4D97-AF65-F5344CB8AC3E}">
        <p14:creationId xmlns:p14="http://schemas.microsoft.com/office/powerpoint/2010/main" val="26527236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ctr"/>
          <a:lstStyle/>
          <a:p>
            <a:r>
              <a:rPr lang="en-US" sz="4400" b="1" dirty="0">
                <a:solidFill>
                  <a:srgbClr val="002060"/>
                </a:solidFill>
                <a:latin typeface="Arial Rounded MT Bold" panose="020F0704030504030204" pitchFamily="34" charset="0"/>
              </a:rPr>
              <a:t>Federal Food Donation Laws</a:t>
            </a:r>
          </a:p>
        </p:txBody>
      </p:sp>
      <p:sp>
        <p:nvSpPr>
          <p:cNvPr id="3" name="Content Placeholder 2"/>
          <p:cNvSpPr>
            <a:spLocks noGrp="1"/>
          </p:cNvSpPr>
          <p:nvPr>
            <p:ph sz="quarter" idx="13"/>
          </p:nvPr>
        </p:nvSpPr>
        <p:spPr>
          <a:xfrm>
            <a:off x="457200" y="1371600"/>
            <a:ext cx="8305800" cy="4800600"/>
          </a:xfrm>
          <a:prstGeom prst="rect">
            <a:avLst/>
          </a:prstGeom>
        </p:spPr>
        <p:txBody>
          <a:bodyPr/>
          <a:lstStyle/>
          <a:p>
            <a:pPr marL="388937" indent="-342900">
              <a:spcAft>
                <a:spcPts val="600"/>
              </a:spcAft>
              <a:buClr>
                <a:srgbClr val="0070C0"/>
              </a:buClr>
              <a:buFont typeface="Wingdings" panose="05000000000000000000" pitchFamily="2" charset="2"/>
              <a:buChar char="Ø"/>
            </a:pPr>
            <a:r>
              <a:rPr lang="en-US" b="1" dirty="0">
                <a:latin typeface="Arial" panose="020B0604020202020204" pitchFamily="34" charset="0"/>
                <a:cs typeface="Arial" panose="020B0604020202020204" pitchFamily="34" charset="0"/>
              </a:rPr>
              <a:t>Emerson Good Samaritan Food Donation Act </a:t>
            </a:r>
            <a:r>
              <a:rPr lang="en-US" dirty="0">
                <a:latin typeface="Arial" panose="020B0604020202020204" pitchFamily="34" charset="0"/>
                <a:cs typeface="Arial" panose="020B0604020202020204" pitchFamily="34" charset="0"/>
              </a:rPr>
              <a:t>(1996)</a:t>
            </a:r>
            <a:br>
              <a:rPr lang="en-US"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Protect businesses &amp; non-profits from liability when donating food to a non-profit in good faith</a:t>
            </a:r>
          </a:p>
          <a:p>
            <a:pPr>
              <a:spcAft>
                <a:spcPts val="600"/>
              </a:spcAft>
              <a:buClr>
                <a:srgbClr val="0070C0"/>
              </a:buClr>
            </a:pPr>
            <a:endParaRPr lang="en-US" dirty="0">
              <a:latin typeface="Arial" panose="020B0604020202020204" pitchFamily="34" charset="0"/>
              <a:cs typeface="Arial" panose="020B0604020202020204" pitchFamily="34" charset="0"/>
            </a:endParaRPr>
          </a:p>
          <a:p>
            <a:pPr marL="388937" indent="-342900">
              <a:spcAft>
                <a:spcPts val="600"/>
              </a:spcAft>
              <a:buClr>
                <a:srgbClr val="0070C0"/>
              </a:buClr>
              <a:buFont typeface="Wingdings" panose="05000000000000000000" pitchFamily="2" charset="2"/>
              <a:buChar char="Ø"/>
            </a:pPr>
            <a:r>
              <a:rPr lang="en-US" b="1" dirty="0">
                <a:latin typeface="Arial" panose="020B0604020202020204" pitchFamily="34" charset="0"/>
                <a:cs typeface="Arial" panose="020B0604020202020204" pitchFamily="34" charset="0"/>
              </a:rPr>
              <a:t>The Food Donation Act of 2017 </a:t>
            </a:r>
            <a:r>
              <a:rPr lang="en-US" sz="1600" dirty="0">
                <a:latin typeface="Arial" panose="020B0604020202020204" pitchFamily="34" charset="0"/>
                <a:cs typeface="Arial" panose="020B0604020202020204" pitchFamily="34" charset="0"/>
              </a:rPr>
              <a:t>(in committee)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Expanding protections of Good Samaritan Act</a:t>
            </a:r>
            <a:br>
              <a:rPr lang="en-US" sz="1600"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Introduced to Congress Feb 7</a:t>
            </a:r>
            <a:r>
              <a:rPr lang="en-US" sz="1800" i="1" baseline="30000" dirty="0">
                <a:latin typeface="Arial" panose="020B0604020202020204" pitchFamily="34" charset="0"/>
                <a:cs typeface="Arial" panose="020B0604020202020204" pitchFamily="34" charset="0"/>
              </a:rPr>
              <a:t>th</a:t>
            </a:r>
            <a:r>
              <a:rPr lang="en-US" sz="1800" i="1" dirty="0">
                <a:latin typeface="Arial" panose="020B0604020202020204" pitchFamily="34" charset="0"/>
                <a:cs typeface="Arial" panose="020B0604020202020204" pitchFamily="34" charset="0"/>
              </a:rPr>
              <a:t> Rep. Marcia Fudge (D-OH)</a:t>
            </a:r>
            <a:endParaRPr lang="en-US" sz="1800" i="1" baseline="30000" dirty="0">
              <a:latin typeface="Arial" panose="020B0604020202020204" pitchFamily="34" charset="0"/>
              <a:cs typeface="Arial" panose="020B0604020202020204" pitchFamily="34" charset="0"/>
            </a:endParaRPr>
          </a:p>
          <a:p>
            <a:pPr lvl="1">
              <a:spcAft>
                <a:spcPts val="600"/>
              </a:spcAft>
            </a:pPr>
            <a:r>
              <a:rPr lang="en-US" sz="2400" b="1" dirty="0">
                <a:latin typeface="Arial" panose="020B0604020202020204" pitchFamily="34" charset="0"/>
                <a:cs typeface="Arial" panose="020B0604020202020204" pitchFamily="34" charset="0"/>
              </a:rPr>
              <a:t>Goal:</a:t>
            </a:r>
            <a:r>
              <a:rPr lang="en-US" sz="2200" b="1" dirty="0">
                <a:latin typeface="Arial" panose="020B0604020202020204" pitchFamily="34" charset="0"/>
                <a:cs typeface="Arial" panose="020B0604020202020204" pitchFamily="34" charset="0"/>
              </a:rPr>
              <a:t> Increase Food Donations &amp; Decrease Food Waste</a:t>
            </a:r>
          </a:p>
        </p:txBody>
      </p:sp>
      <p:pic>
        <p:nvPicPr>
          <p:cNvPr id="5" name="Picture 2" descr="https://tabletotable.org/wp-content/uploads/2016/03/donate_f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814629"/>
            <a:ext cx="4114800" cy="18073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5400000">
            <a:off x="-573882" y="6195219"/>
            <a:ext cx="1358900" cy="246063"/>
          </a:xfrm>
          <a:prstGeom prst="rect">
            <a:avLst/>
          </a:prstGeom>
          <a:noFill/>
        </p:spPr>
        <p:txBody>
          <a:bodyPr>
            <a:spAutoFit/>
          </a:bodyPr>
          <a:lstStyle/>
          <a:p>
            <a:pPr>
              <a:defRPr/>
            </a:pPr>
            <a:r>
              <a:rPr lang="en-US" sz="1000" dirty="0">
                <a:solidFill>
                  <a:schemeClr val="tx1">
                    <a:lumMod val="50000"/>
                    <a:lumOff val="50000"/>
                  </a:schemeClr>
                </a:solidFill>
                <a:latin typeface="Arial" panose="020B0604020202020204" pitchFamily="34" charset="0"/>
                <a:cs typeface="Arial" panose="020B0604020202020204" pitchFamily="34" charset="0"/>
              </a:rPr>
              <a:t>© </a:t>
            </a:r>
            <a:r>
              <a:rPr lang="en-US" sz="900" dirty="0">
                <a:solidFill>
                  <a:schemeClr val="tx1">
                    <a:lumMod val="50000"/>
                    <a:lumOff val="50000"/>
                  </a:schemeClr>
                </a:solidFill>
                <a:latin typeface="Arial" panose="020B0604020202020204" pitchFamily="34" charset="0"/>
                <a:cs typeface="Arial" panose="020B0604020202020204" pitchFamily="34" charset="0"/>
              </a:rPr>
              <a:t>2017 SCARCE </a:t>
            </a:r>
            <a:r>
              <a:rPr lang="en-US" sz="900" dirty="0" err="1">
                <a:solidFill>
                  <a:schemeClr val="tx1">
                    <a:lumMod val="50000"/>
                    <a:lumOff val="50000"/>
                  </a:schemeClr>
                </a:solidFill>
                <a:latin typeface="Arial" panose="020B0604020202020204" pitchFamily="34" charset="0"/>
                <a:cs typeface="Arial" panose="020B0604020202020204" pitchFamily="34" charset="0"/>
              </a:rPr>
              <a:t>Inc</a:t>
            </a:r>
            <a:endParaRPr lang="en-US" sz="9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6248400"/>
            <a:ext cx="474026" cy="584752"/>
          </a:xfrm>
          <a:prstGeom prst="rect">
            <a:avLst/>
          </a:prstGeom>
        </p:spPr>
      </p:pic>
    </p:spTree>
    <p:extLst>
      <p:ext uri="{BB962C8B-B14F-4D97-AF65-F5344CB8AC3E}">
        <p14:creationId xmlns:p14="http://schemas.microsoft.com/office/powerpoint/2010/main" val="1837431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HC-REDUCE\cfs\PHOTOS\USDA Food Waste Infographic.jpg"/>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451694" y="762000"/>
            <a:ext cx="8240613"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903255"/>
      </p:ext>
    </p:extLst>
  </p:cSld>
  <p:clrMapOvr>
    <a:masterClrMapping/>
  </p:clrMapOvr>
</p:sld>
</file>

<file path=ppt/theme/theme1.xml><?xml version="1.0" encoding="utf-8"?>
<a:theme xmlns:a="http://schemas.openxmlformats.org/drawingml/2006/main" name="SCARCE Arial Round Blue 2017">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omic Sans">
      <a:majorFont>
        <a:latin typeface="Comic Sans MS"/>
        <a:ea typeface=""/>
        <a:cs typeface=""/>
      </a:majorFont>
      <a:minorFont>
        <a:latin typeface="Comic Sans MS"/>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SCARCE Light Blue theme no reflection or bullets</Template>
  <TotalTime>5554</TotalTime>
  <Words>913</Words>
  <Application>Microsoft Office PowerPoint</Application>
  <PresentationFormat>On-screen Show (4:3)</PresentationFormat>
  <Paragraphs>119</Paragraphs>
  <Slides>17</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Arial Rounded MT Bold</vt:lpstr>
      <vt:lpstr>Calibri</vt:lpstr>
      <vt:lpstr>Comic Sans MS</vt:lpstr>
      <vt:lpstr>Cooper Black</vt:lpstr>
      <vt:lpstr>Courier New</vt:lpstr>
      <vt:lpstr>electrical</vt:lpstr>
      <vt:lpstr>Georgia</vt:lpstr>
      <vt:lpstr>Trebuchet MS</vt:lpstr>
      <vt:lpstr>Wingdings</vt:lpstr>
      <vt:lpstr>SCARCE Arial Round Blue 2017</vt:lpstr>
      <vt:lpstr>PowerPoint Presentation</vt:lpstr>
      <vt:lpstr>PowerPoint Presentation</vt:lpstr>
      <vt:lpstr>Food Waste</vt:lpstr>
      <vt:lpstr>Ugly Produce</vt:lpstr>
      <vt:lpstr>Fishery Waste</vt:lpstr>
      <vt:lpstr>PowerPoint Presentation</vt:lpstr>
      <vt:lpstr>Illinois’ Food Waste Legislation</vt:lpstr>
      <vt:lpstr>Federal Food Donation Laws</vt:lpstr>
      <vt:lpstr>PowerPoint Presentation</vt:lpstr>
      <vt:lpstr>PowerPoint Presentation</vt:lpstr>
      <vt:lpstr>PowerPoint Presentation</vt:lpstr>
      <vt:lpstr>Recess Before Lunch “Play Before Eat”</vt:lpstr>
      <vt:lpstr>PowerPoint Presentation</vt:lpstr>
      <vt:lpstr>Deli Donates Prepared Food</vt:lpstr>
      <vt:lpstr>Food Recovery Network</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ecoed</dc:creator>
  <cp:lastModifiedBy>Jane Macdonald</cp:lastModifiedBy>
  <cp:revision>229</cp:revision>
  <dcterms:created xsi:type="dcterms:W3CDTF">2014-10-13T17:18:46Z</dcterms:created>
  <dcterms:modified xsi:type="dcterms:W3CDTF">2017-09-20T14:59:47Z</dcterms:modified>
</cp:coreProperties>
</file>