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16"/>
  </p:notesMasterIdLst>
  <p:handoutMasterIdLst>
    <p:handoutMasterId r:id="rId17"/>
  </p:handoutMasterIdLst>
  <p:sldIdLst>
    <p:sldId id="262" r:id="rId2"/>
    <p:sldId id="273" r:id="rId3"/>
    <p:sldId id="274" r:id="rId4"/>
    <p:sldId id="297" r:id="rId5"/>
    <p:sldId id="275" r:id="rId6"/>
    <p:sldId id="277" r:id="rId7"/>
    <p:sldId id="298" r:id="rId8"/>
    <p:sldId id="272" r:id="rId9"/>
    <p:sldId id="291" r:id="rId10"/>
    <p:sldId id="292" r:id="rId11"/>
    <p:sldId id="293" r:id="rId12"/>
    <p:sldId id="294" r:id="rId13"/>
    <p:sldId id="295" r:id="rId14"/>
    <p:sldId id="296" r:id="rId1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89F10"/>
    <a:srgbClr val="006A21"/>
    <a:srgbClr val="00551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4580"/>
    <p:restoredTop sz="86410"/>
  </p:normalViewPr>
  <p:slideViewPr>
    <p:cSldViewPr snapToGrid="0" snapToObjects="1">
      <p:cViewPr varScale="1">
        <p:scale>
          <a:sx n="99" d="100"/>
          <a:sy n="99" d="100"/>
        </p:scale>
        <p:origin x="1542" y="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 snapToObjects="1">
      <p:cViewPr varScale="1">
        <p:scale>
          <a:sx n="87" d="100"/>
          <a:sy n="87" d="100"/>
        </p:scale>
        <p:origin x="3840" y="84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6548D69-C297-7044-94F0-D1A9656C4D13}" type="datetimeFigureOut">
              <a:rPr lang="en-US" smtClean="0"/>
              <a:t>4/23/2018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76857F0-FB2D-0046-B094-8D0C3CA8034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84707995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42C7EBA-3C1E-4341-BF10-8252566D8CEE}" type="datetimeFigureOut">
              <a:rPr lang="en-US" smtClean="0"/>
              <a:t>4/23/2018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B3705CF-ABF1-CF4D-A813-BE5431421F7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96016087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3705CF-ABF1-CF4D-A813-BE5431421F76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6876294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3705CF-ABF1-CF4D-A813-BE5431421F76}" type="slidenum">
              <a:rPr lang="en-US" smtClean="0"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6355905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3705CF-ABF1-CF4D-A813-BE5431421F76}" type="slidenum">
              <a:rPr lang="en-US" smtClean="0"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2330988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3705CF-ABF1-CF4D-A813-BE5431421F76}" type="slidenum">
              <a:rPr lang="en-US" smtClean="0"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6068998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3705CF-ABF1-CF4D-A813-BE5431421F76}" type="slidenum">
              <a:rPr lang="en-US" smtClean="0"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5747518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3705CF-ABF1-CF4D-A813-BE5431421F76}" type="slidenum">
              <a:rPr lang="en-US" smtClean="0"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5135573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3705CF-ABF1-CF4D-A813-BE5431421F76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6876294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3705CF-ABF1-CF4D-A813-BE5431421F76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9639930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3705CF-ABF1-CF4D-A813-BE5431421F76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7004192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3705CF-ABF1-CF4D-A813-BE5431421F76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1122547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3705CF-ABF1-CF4D-A813-BE5431421F76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6517225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3705CF-ABF1-CF4D-A813-BE5431421F76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4057320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3705CF-ABF1-CF4D-A813-BE5431421F76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6876294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3705CF-ABF1-CF4D-A813-BE5431421F76}" type="slidenum">
              <a:rPr lang="en-US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1354325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40468" y="321013"/>
            <a:ext cx="5651770" cy="1546698"/>
          </a:xfrm>
        </p:spPr>
        <p:txBody>
          <a:bodyPr anchor="t" anchorCtr="0"/>
          <a:lstStyle>
            <a:lvl1pPr algn="l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40468" y="2013627"/>
            <a:ext cx="7660532" cy="3244174"/>
          </a:xfrm>
        </p:spPr>
        <p:txBody>
          <a:bodyPr lIns="0" tIns="0" rIns="0"/>
          <a:lstStyle>
            <a:lvl1pPr marL="0" indent="0" algn="l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1303C3-FE63-0C4E-82A4-EF958445DB0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1239047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1303C3-FE63-0C4E-82A4-EF958445DB0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978650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1303C3-FE63-0C4E-82A4-EF958445DB0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234358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7269" y="365126"/>
            <a:ext cx="5310137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lIns="0" tIns="0" rIns="0"/>
          <a:lstStyle>
            <a:lvl1pPr>
              <a:defRPr baseline="0">
                <a:solidFill>
                  <a:srgbClr val="005519"/>
                </a:solidFill>
              </a:defRPr>
            </a:lvl1pPr>
            <a:lvl2pPr>
              <a:defRPr baseline="0">
                <a:solidFill>
                  <a:srgbClr val="005519"/>
                </a:solidFill>
              </a:defRPr>
            </a:lvl2pPr>
            <a:lvl3pPr>
              <a:defRPr baseline="0">
                <a:solidFill>
                  <a:srgbClr val="005519"/>
                </a:solidFill>
              </a:defRPr>
            </a:lvl3pPr>
            <a:lvl4pPr>
              <a:defRPr baseline="0">
                <a:solidFill>
                  <a:srgbClr val="005519"/>
                </a:solidFill>
              </a:defRPr>
            </a:lvl4pPr>
            <a:lvl5pPr>
              <a:defRPr baseline="0">
                <a:solidFill>
                  <a:srgbClr val="005519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785209" y="6356351"/>
            <a:ext cx="2057400" cy="365125"/>
          </a:xfrm>
        </p:spPr>
        <p:txBody>
          <a:bodyPr/>
          <a:lstStyle>
            <a:lvl1pPr>
              <a:defRPr sz="900" baseline="0">
                <a:solidFill>
                  <a:srgbClr val="005519"/>
                </a:solidFill>
              </a:defRPr>
            </a:lvl1pPr>
          </a:lstStyle>
          <a:p>
            <a:fld id="{951303C3-FE63-0C4E-82A4-EF958445DB0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14989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1303C3-FE63-0C4E-82A4-EF958445DB0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95121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6520" y="365126"/>
            <a:ext cx="5165758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2652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1303C3-FE63-0C4E-82A4-EF958445DB0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296548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7711" y="365126"/>
            <a:ext cx="5366698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2771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771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1303C3-FE63-0C4E-82A4-EF958445DB0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895656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1303C3-FE63-0C4E-82A4-EF958445DB0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99289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1303C3-FE63-0C4E-82A4-EF958445DB0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789246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1303C3-FE63-0C4E-82A4-EF958445DB0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940348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1303C3-FE63-0C4E-82A4-EF958445DB0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58681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07269" y="365126"/>
            <a:ext cx="5290887" cy="1325563"/>
          </a:xfrm>
          <a:prstGeom prst="rect">
            <a:avLst/>
          </a:prstGeom>
        </p:spPr>
        <p:txBody>
          <a:bodyPr vert="horz" lIns="0" tIns="0" rIns="0" bIns="45720" rtlCol="0" anchor="t" anchorCtr="0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07269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852585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aseline="0">
                <a:solidFill>
                  <a:srgbClr val="005519"/>
                </a:solidFill>
              </a:defRPr>
            </a:lvl1pPr>
          </a:lstStyle>
          <a:p>
            <a:fld id="{951303C3-FE63-0C4E-82A4-EF958445DB0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92259042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l" defTabSz="914400" rtl="0" eaLnBrk="1" latinLnBrk="0" hangingPunct="1">
        <a:lnSpc>
          <a:spcPts val="4600"/>
        </a:lnSpc>
        <a:spcBef>
          <a:spcPct val="0"/>
        </a:spcBef>
        <a:buNone/>
        <a:defRPr sz="5200" b="1" i="1" kern="1200" baseline="0">
          <a:solidFill>
            <a:srgbClr val="D89F10"/>
          </a:solidFill>
          <a:latin typeface="Calibri Bold Italic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b="1" i="0" kern="1200" baseline="0">
          <a:solidFill>
            <a:srgbClr val="005519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 baseline="0">
          <a:solidFill>
            <a:srgbClr val="005519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 baseline="0">
          <a:solidFill>
            <a:srgbClr val="005519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 baseline="0">
          <a:solidFill>
            <a:srgbClr val="005519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 baseline="0">
          <a:solidFill>
            <a:srgbClr val="005519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2.emf"/><Relationship Id="rId4" Type="http://schemas.openxmlformats.org/officeDocument/2006/relationships/oleObject" Target="../embeddings/oleObject1.bin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87655" y="1120676"/>
            <a:ext cx="6833937" cy="26161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sz="3600" dirty="0">
              <a:solidFill>
                <a:srgbClr val="005519"/>
              </a:solidFill>
              <a:latin typeface="Baskerville Old Face" panose="02020602080505020303" pitchFamily="18" charset="0"/>
            </a:endParaRPr>
          </a:p>
          <a:p>
            <a:pPr algn="ctr"/>
            <a:r>
              <a:rPr lang="en-US" sz="5200" b="1" dirty="0">
                <a:solidFill>
                  <a:srgbClr val="006A21"/>
                </a:solidFill>
              </a:rPr>
              <a:t>DuPage </a:t>
            </a:r>
          </a:p>
          <a:p>
            <a:pPr algn="ctr"/>
            <a:r>
              <a:rPr lang="en-US" sz="5200" b="1" dirty="0">
                <a:solidFill>
                  <a:srgbClr val="006A21"/>
                </a:solidFill>
              </a:rPr>
              <a:t>Food Security Council</a:t>
            </a:r>
          </a:p>
          <a:p>
            <a:pPr algn="ctr"/>
            <a:r>
              <a:rPr lang="en-US" sz="2400" dirty="0"/>
              <a:t>April 23, 2018</a:t>
            </a:r>
          </a:p>
        </p:txBody>
      </p:sp>
    </p:spTree>
    <p:extLst>
      <p:ext uri="{BB962C8B-B14F-4D97-AF65-F5344CB8AC3E}">
        <p14:creationId xmlns:p14="http://schemas.microsoft.com/office/powerpoint/2010/main" val="323341744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Defining</a:t>
            </a:r>
            <a:br>
              <a:rPr lang="en-US" dirty="0"/>
            </a:br>
            <a:r>
              <a:rPr lang="en-US" dirty="0"/>
              <a:t>Parameters</a:t>
            </a:r>
            <a:endParaRPr lang="en-US" sz="4000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689200CF-55B9-4340-97C0-1899C73645F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716379" y="2127183"/>
            <a:ext cx="3590222" cy="3185962"/>
          </a:xfrm>
        </p:spPr>
        <p:txBody>
          <a:bodyPr>
            <a:normAutofit fontScale="70000" lnSpcReduction="20000"/>
          </a:bodyPr>
          <a:lstStyle/>
          <a:p>
            <a:r>
              <a:rPr lang="en-US" sz="3600" dirty="0"/>
              <a:t>Children &amp; adolescents who are obese</a:t>
            </a:r>
          </a:p>
          <a:p>
            <a:r>
              <a:rPr lang="en-US" sz="3600" dirty="0"/>
              <a:t>Low income preschool obesity</a:t>
            </a:r>
          </a:p>
          <a:p>
            <a:r>
              <a:rPr lang="en-US" sz="3600" dirty="0"/>
              <a:t>Adult fruit &amp; vegetable consumption</a:t>
            </a:r>
          </a:p>
          <a:p>
            <a:r>
              <a:rPr lang="en-US" sz="3600" dirty="0"/>
              <a:t>Hospitalization rate due to complications of diabetes</a:t>
            </a:r>
          </a:p>
        </p:txBody>
      </p:sp>
      <p:sp>
        <p:nvSpPr>
          <p:cNvPr id="8" name="Cube 7">
            <a:extLst>
              <a:ext uri="{FF2B5EF4-FFF2-40B4-BE49-F238E27FC236}">
                <a16:creationId xmlns:a16="http://schemas.microsoft.com/office/drawing/2014/main" id="{A44FFE3D-E2CB-43F6-9E9B-CE4A7D5F5720}"/>
              </a:ext>
            </a:extLst>
          </p:cNvPr>
          <p:cNvSpPr/>
          <p:nvPr/>
        </p:nvSpPr>
        <p:spPr>
          <a:xfrm>
            <a:off x="587141" y="2021305"/>
            <a:ext cx="3349592" cy="3185961"/>
          </a:xfrm>
          <a:prstGeom prst="cube">
            <a:avLst>
              <a:gd name="adj" fmla="val 16195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/>
              <a:t>Health</a:t>
            </a:r>
          </a:p>
          <a:p>
            <a:pPr algn="ctr"/>
            <a:r>
              <a:rPr lang="en-US" sz="3200" dirty="0"/>
              <a:t>Indicators</a:t>
            </a:r>
          </a:p>
        </p:txBody>
      </p:sp>
    </p:spTree>
    <p:extLst>
      <p:ext uri="{BB962C8B-B14F-4D97-AF65-F5344CB8AC3E}">
        <p14:creationId xmlns:p14="http://schemas.microsoft.com/office/powerpoint/2010/main" val="404115996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Defining</a:t>
            </a:r>
            <a:br>
              <a:rPr lang="en-US" dirty="0"/>
            </a:br>
            <a:r>
              <a:rPr lang="en-US" dirty="0"/>
              <a:t>Parameters</a:t>
            </a:r>
            <a:endParaRPr lang="en-US" sz="4000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689200CF-55B9-4340-97C0-1899C73645F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774131" y="1690689"/>
            <a:ext cx="3532470" cy="3757210"/>
          </a:xfrm>
        </p:spPr>
        <p:txBody>
          <a:bodyPr>
            <a:normAutofit fontScale="70000" lnSpcReduction="20000"/>
          </a:bodyPr>
          <a:lstStyle/>
          <a:p>
            <a:r>
              <a:rPr lang="en-US" sz="3600" dirty="0"/>
              <a:t>Persons receiving SNAP</a:t>
            </a:r>
          </a:p>
          <a:p>
            <a:r>
              <a:rPr lang="en-US" sz="3600" dirty="0"/>
              <a:t>WIC enrollment</a:t>
            </a:r>
          </a:p>
          <a:p>
            <a:r>
              <a:rPr lang="en-US" sz="3600" dirty="0"/>
              <a:t>Emergency food resources</a:t>
            </a:r>
          </a:p>
          <a:p>
            <a:r>
              <a:rPr lang="en-US" sz="3600" dirty="0"/>
              <a:t>School programs: free &amp; reduced lunch</a:t>
            </a:r>
          </a:p>
          <a:p>
            <a:r>
              <a:rPr lang="en-US" sz="3600" dirty="0"/>
              <a:t>LINK card redemption outlets</a:t>
            </a:r>
          </a:p>
          <a:p>
            <a:r>
              <a:rPr lang="en-US" sz="3600" dirty="0"/>
              <a:t>Senior feeding programs</a:t>
            </a:r>
          </a:p>
        </p:txBody>
      </p:sp>
      <p:sp>
        <p:nvSpPr>
          <p:cNvPr id="8" name="Cube 7">
            <a:extLst>
              <a:ext uri="{FF2B5EF4-FFF2-40B4-BE49-F238E27FC236}">
                <a16:creationId xmlns:a16="http://schemas.microsoft.com/office/drawing/2014/main" id="{A44FFE3D-E2CB-43F6-9E9B-CE4A7D5F5720}"/>
              </a:ext>
            </a:extLst>
          </p:cNvPr>
          <p:cNvSpPr/>
          <p:nvPr/>
        </p:nvSpPr>
        <p:spPr>
          <a:xfrm>
            <a:off x="587141" y="2021305"/>
            <a:ext cx="3349592" cy="3185961"/>
          </a:xfrm>
          <a:prstGeom prst="cube">
            <a:avLst>
              <a:gd name="adj" fmla="val 16195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/>
              <a:t>Public Benefit</a:t>
            </a:r>
          </a:p>
          <a:p>
            <a:pPr algn="ctr"/>
            <a:r>
              <a:rPr lang="en-US" sz="3200" dirty="0"/>
              <a:t>Program</a:t>
            </a:r>
          </a:p>
          <a:p>
            <a:pPr algn="ctr"/>
            <a:r>
              <a:rPr lang="en-US" sz="3200" dirty="0"/>
              <a:t>Availability</a:t>
            </a:r>
          </a:p>
        </p:txBody>
      </p:sp>
    </p:spTree>
    <p:extLst>
      <p:ext uri="{BB962C8B-B14F-4D97-AF65-F5344CB8AC3E}">
        <p14:creationId xmlns:p14="http://schemas.microsoft.com/office/powerpoint/2010/main" val="157484228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Defining</a:t>
            </a:r>
            <a:br>
              <a:rPr lang="en-US" dirty="0"/>
            </a:br>
            <a:r>
              <a:rPr lang="en-US" dirty="0"/>
              <a:t>Parameters</a:t>
            </a:r>
            <a:endParaRPr lang="en-US" sz="4000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689200CF-55B9-4340-97C0-1899C73645F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774131" y="1690689"/>
            <a:ext cx="3532470" cy="3757210"/>
          </a:xfrm>
        </p:spPr>
        <p:txBody>
          <a:bodyPr>
            <a:normAutofit fontScale="70000" lnSpcReduction="20000"/>
          </a:bodyPr>
          <a:lstStyle/>
          <a:p>
            <a:r>
              <a:rPr lang="en-US" sz="3600" dirty="0"/>
              <a:t>Food insecurity rate</a:t>
            </a:r>
          </a:p>
          <a:p>
            <a:r>
              <a:rPr lang="en-US" sz="3600" dirty="0"/>
              <a:t>Child food insecurity rate</a:t>
            </a:r>
          </a:p>
          <a:p>
            <a:r>
              <a:rPr lang="en-US" sz="3600" dirty="0"/>
              <a:t>Households with no car and low access to a grocery store</a:t>
            </a:r>
          </a:p>
          <a:p>
            <a:r>
              <a:rPr lang="en-US" sz="3600" dirty="0"/>
              <a:t>Food insecure children likely ineligible for assistance</a:t>
            </a:r>
          </a:p>
          <a:p>
            <a:r>
              <a:rPr lang="en-US" sz="3600" dirty="0"/>
              <a:t>Severe housing problems</a:t>
            </a:r>
          </a:p>
        </p:txBody>
      </p:sp>
      <p:sp>
        <p:nvSpPr>
          <p:cNvPr id="8" name="Cube 7">
            <a:extLst>
              <a:ext uri="{FF2B5EF4-FFF2-40B4-BE49-F238E27FC236}">
                <a16:creationId xmlns:a16="http://schemas.microsoft.com/office/drawing/2014/main" id="{A44FFE3D-E2CB-43F6-9E9B-CE4A7D5F5720}"/>
              </a:ext>
            </a:extLst>
          </p:cNvPr>
          <p:cNvSpPr/>
          <p:nvPr/>
        </p:nvSpPr>
        <p:spPr>
          <a:xfrm>
            <a:off x="587141" y="2021305"/>
            <a:ext cx="3349592" cy="3185961"/>
          </a:xfrm>
          <a:prstGeom prst="cube">
            <a:avLst>
              <a:gd name="adj" fmla="val 16195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/>
              <a:t>Household Food Insecurity levels</a:t>
            </a:r>
          </a:p>
        </p:txBody>
      </p:sp>
    </p:spTree>
    <p:extLst>
      <p:ext uri="{BB962C8B-B14F-4D97-AF65-F5344CB8AC3E}">
        <p14:creationId xmlns:p14="http://schemas.microsoft.com/office/powerpoint/2010/main" val="77983739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Defining</a:t>
            </a:r>
            <a:br>
              <a:rPr lang="en-US" dirty="0"/>
            </a:br>
            <a:r>
              <a:rPr lang="en-US" dirty="0"/>
              <a:t>Parameters</a:t>
            </a:r>
            <a:endParaRPr lang="en-US" sz="4000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689200CF-55B9-4340-97C0-1899C73645F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774131" y="1690689"/>
            <a:ext cx="3532470" cy="3757210"/>
          </a:xfrm>
        </p:spPr>
        <p:txBody>
          <a:bodyPr>
            <a:normAutofit fontScale="70000" lnSpcReduction="20000"/>
          </a:bodyPr>
          <a:lstStyle/>
          <a:p>
            <a:r>
              <a:rPr lang="en-US" sz="3600" dirty="0"/>
              <a:t>People with low access to a grocery store</a:t>
            </a:r>
          </a:p>
          <a:p>
            <a:r>
              <a:rPr lang="en-US" sz="3600" dirty="0"/>
              <a:t>People 65+ with low access to a grocery store</a:t>
            </a:r>
          </a:p>
          <a:p>
            <a:r>
              <a:rPr lang="en-US" sz="3600" dirty="0"/>
              <a:t>Low income and low access to a grocery store</a:t>
            </a:r>
          </a:p>
          <a:p>
            <a:r>
              <a:rPr lang="en-US" sz="3600" dirty="0"/>
              <a:t>Fast food restaurant density</a:t>
            </a:r>
          </a:p>
        </p:txBody>
      </p:sp>
      <p:sp>
        <p:nvSpPr>
          <p:cNvPr id="8" name="Cube 7">
            <a:extLst>
              <a:ext uri="{FF2B5EF4-FFF2-40B4-BE49-F238E27FC236}">
                <a16:creationId xmlns:a16="http://schemas.microsoft.com/office/drawing/2014/main" id="{A44FFE3D-E2CB-43F6-9E9B-CE4A7D5F5720}"/>
              </a:ext>
            </a:extLst>
          </p:cNvPr>
          <p:cNvSpPr/>
          <p:nvPr/>
        </p:nvSpPr>
        <p:spPr>
          <a:xfrm>
            <a:off x="587141" y="2021305"/>
            <a:ext cx="3349592" cy="3185961"/>
          </a:xfrm>
          <a:prstGeom prst="cube">
            <a:avLst>
              <a:gd name="adj" fmla="val 16195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/>
              <a:t>Food outlet availability &amp; accessibility</a:t>
            </a:r>
          </a:p>
        </p:txBody>
      </p:sp>
    </p:spTree>
    <p:extLst>
      <p:ext uri="{BB962C8B-B14F-4D97-AF65-F5344CB8AC3E}">
        <p14:creationId xmlns:p14="http://schemas.microsoft.com/office/powerpoint/2010/main" val="229938210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Defining</a:t>
            </a:r>
            <a:br>
              <a:rPr lang="en-US" dirty="0"/>
            </a:br>
            <a:r>
              <a:rPr lang="en-US" dirty="0"/>
              <a:t>Parameters</a:t>
            </a:r>
            <a:endParaRPr lang="en-US" sz="4000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689200CF-55B9-4340-97C0-1899C73645F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774131" y="1690689"/>
            <a:ext cx="3532470" cy="3757210"/>
          </a:xfrm>
        </p:spPr>
        <p:txBody>
          <a:bodyPr>
            <a:normAutofit fontScale="70000" lnSpcReduction="20000"/>
          </a:bodyPr>
          <a:lstStyle/>
          <a:p>
            <a:r>
              <a:rPr lang="en-US" sz="3600" dirty="0"/>
              <a:t>Farmer’s market density</a:t>
            </a:r>
          </a:p>
          <a:p>
            <a:r>
              <a:rPr lang="en-US" sz="3600" dirty="0"/>
              <a:t>Community gardens / CSA’s / food coops</a:t>
            </a:r>
          </a:p>
          <a:p>
            <a:r>
              <a:rPr lang="en-US" sz="3600" dirty="0"/>
              <a:t>Inventory of community agricultural land zoning</a:t>
            </a:r>
          </a:p>
          <a:p>
            <a:r>
              <a:rPr lang="en-US" sz="3600" dirty="0"/>
              <a:t>Use of locally grown products in school foodservice programs</a:t>
            </a:r>
          </a:p>
        </p:txBody>
      </p:sp>
      <p:sp>
        <p:nvSpPr>
          <p:cNvPr id="8" name="Cube 7">
            <a:extLst>
              <a:ext uri="{FF2B5EF4-FFF2-40B4-BE49-F238E27FC236}">
                <a16:creationId xmlns:a16="http://schemas.microsoft.com/office/drawing/2014/main" id="{A44FFE3D-E2CB-43F6-9E9B-CE4A7D5F5720}"/>
              </a:ext>
            </a:extLst>
          </p:cNvPr>
          <p:cNvSpPr/>
          <p:nvPr/>
        </p:nvSpPr>
        <p:spPr>
          <a:xfrm>
            <a:off x="587141" y="2021305"/>
            <a:ext cx="3349592" cy="3185961"/>
          </a:xfrm>
          <a:prstGeom prst="cube">
            <a:avLst>
              <a:gd name="adj" fmla="val 16195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/>
              <a:t>Local agricultural support</a:t>
            </a:r>
          </a:p>
        </p:txBody>
      </p:sp>
    </p:spTree>
    <p:extLst>
      <p:ext uri="{BB962C8B-B14F-4D97-AF65-F5344CB8AC3E}">
        <p14:creationId xmlns:p14="http://schemas.microsoft.com/office/powerpoint/2010/main" val="60909290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Food Security Symposium</a:t>
            </a:r>
            <a:endParaRPr lang="en-US" sz="4000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689200CF-55B9-4340-97C0-1899C73645F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293894" y="2050181"/>
            <a:ext cx="3161131" cy="326296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Building food systems that are accessible, sustainable and health promoting across all cultures and economic levels</a:t>
            </a:r>
          </a:p>
        </p:txBody>
      </p:sp>
      <p:graphicFrame>
        <p:nvGraphicFramePr>
          <p:cNvPr id="6" name="Content Placeholder 5">
            <a:extLst>
              <a:ext uri="{FF2B5EF4-FFF2-40B4-BE49-F238E27FC236}">
                <a16:creationId xmlns:a16="http://schemas.microsoft.com/office/drawing/2014/main" id="{5EB477E8-C2FA-450D-82C0-D84FDB20119E}"/>
              </a:ext>
            </a:extLst>
          </p:cNvPr>
          <p:cNvGraphicFramePr>
            <a:graphicFrameLocks noGrp="1" noChangeAspect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1280816899"/>
              </p:ext>
            </p:extLst>
          </p:nvPr>
        </p:nvGraphicFramePr>
        <p:xfrm>
          <a:off x="688975" y="1825625"/>
          <a:ext cx="3362325" cy="43513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7" name="Acrobat Document" r:id="rId4" imgW="5829199" imgH="7543800" progId="AcroExch.Document.DC">
                  <p:embed/>
                </p:oleObj>
              </mc:Choice>
              <mc:Fallback>
                <p:oleObj name="Acrobat Document" r:id="rId4" imgW="5829199" imgH="7543800" progId="AcroExch.Document.DC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688975" y="1825625"/>
                        <a:ext cx="3362325" cy="43513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531935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br>
              <a:rPr lang="en-US" dirty="0"/>
            </a:br>
            <a:r>
              <a:rPr lang="en-US" dirty="0"/>
              <a:t>Food Councils</a:t>
            </a:r>
            <a:endParaRPr lang="en-US" sz="40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07418" y="2223437"/>
            <a:ext cx="6217921" cy="2766854"/>
          </a:xfrm>
        </p:spPr>
        <p:txBody>
          <a:bodyPr>
            <a:normAutofit/>
          </a:bodyPr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sz="3200" dirty="0"/>
              <a:t> Promote strong food systems across communities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3200" dirty="0"/>
              <a:t>Use a cross-sector approach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sz="3200" dirty="0"/>
              <a:t> Set shared community goals around target areas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6158961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4294967295"/>
          </p:nvPr>
        </p:nvSpPr>
        <p:spPr>
          <a:xfrm>
            <a:off x="1106905" y="1203158"/>
            <a:ext cx="6978316" cy="4803005"/>
          </a:xfrm>
          <a:solidFill>
            <a:srgbClr val="FFC000"/>
          </a:solidFill>
        </p:spPr>
        <p:txBody>
          <a:bodyPr>
            <a:normAutofit/>
          </a:bodyPr>
          <a:lstStyle/>
          <a:p>
            <a:pPr marL="0" indent="0">
              <a:buNone/>
            </a:pP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C0BC099-B2CE-4C0E-9308-007DC1A3AA4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93533" y="1289785"/>
            <a:ext cx="6843562" cy="46201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9857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br>
              <a:rPr lang="en-US" dirty="0"/>
            </a:br>
            <a:r>
              <a:rPr lang="en-US" dirty="0"/>
              <a:t>Food Councils</a:t>
            </a:r>
            <a:endParaRPr lang="en-US" sz="4000" dirty="0"/>
          </a:p>
        </p:txBody>
      </p:sp>
      <p:sp>
        <p:nvSpPr>
          <p:cNvPr id="3" name="Subtitle 2"/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sz="5200" dirty="0"/>
              <a:t>Who</a:t>
            </a:r>
          </a:p>
          <a:p>
            <a:pPr marL="0" indent="0" algn="ctr">
              <a:buNone/>
            </a:pPr>
            <a:r>
              <a:rPr lang="en-US" sz="5200" dirty="0"/>
              <a:t> should be  </a:t>
            </a:r>
          </a:p>
          <a:p>
            <a:pPr marL="0" indent="0" algn="ctr">
              <a:buNone/>
            </a:pPr>
            <a:r>
              <a:rPr lang="en-US" sz="5200" dirty="0"/>
              <a:t>involved?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55BD739-FFD1-48A2-A45D-9C276C9BC6A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424539"/>
            <a:ext cx="3886200" cy="4752424"/>
          </a:xfrm>
        </p:spPr>
        <p:txBody>
          <a:bodyPr>
            <a:normAutofit lnSpcReduction="10000"/>
          </a:bodyPr>
          <a:lstStyle/>
          <a:p>
            <a:r>
              <a:rPr lang="en-US" dirty="0"/>
              <a:t>Public health officials</a:t>
            </a:r>
          </a:p>
          <a:p>
            <a:r>
              <a:rPr lang="en-US" dirty="0"/>
              <a:t>Farmers and agricultural organizations</a:t>
            </a:r>
          </a:p>
          <a:p>
            <a:r>
              <a:rPr lang="en-US" dirty="0"/>
              <a:t>Schools, colleges and universities</a:t>
            </a:r>
          </a:p>
          <a:p>
            <a:r>
              <a:rPr lang="en-US" dirty="0"/>
              <a:t>Emergency food providers</a:t>
            </a:r>
          </a:p>
          <a:p>
            <a:r>
              <a:rPr lang="en-US" dirty="0"/>
              <a:t>Retail organizations</a:t>
            </a:r>
          </a:p>
          <a:p>
            <a:r>
              <a:rPr lang="en-US" dirty="0"/>
              <a:t>Other support organizations</a:t>
            </a:r>
          </a:p>
        </p:txBody>
      </p:sp>
    </p:spTree>
    <p:extLst>
      <p:ext uri="{BB962C8B-B14F-4D97-AF65-F5344CB8AC3E}">
        <p14:creationId xmlns:p14="http://schemas.microsoft.com/office/powerpoint/2010/main" val="129784906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April 23 </a:t>
            </a:r>
            <a:br>
              <a:rPr lang="en-US" dirty="0"/>
            </a:br>
            <a:r>
              <a:rPr lang="en-US" dirty="0"/>
              <a:t>Discussions</a:t>
            </a:r>
            <a:endParaRPr lang="en-US" sz="4000" dirty="0"/>
          </a:p>
        </p:txBody>
      </p:sp>
      <p:sp>
        <p:nvSpPr>
          <p:cNvPr id="3" name="Subtitle 2"/>
          <p:cNvSpPr>
            <a:spLocks noGrp="1"/>
          </p:cNvSpPr>
          <p:nvPr>
            <p:ph idx="1"/>
          </p:nvPr>
        </p:nvSpPr>
        <p:spPr>
          <a:xfrm>
            <a:off x="1597793" y="2002055"/>
            <a:ext cx="6352674" cy="3676849"/>
          </a:xfrm>
        </p:spPr>
        <p:txBody>
          <a:bodyPr>
            <a:normAutofit/>
          </a:bodyPr>
          <a:lstStyle/>
          <a:p>
            <a:r>
              <a:rPr lang="en-US" dirty="0"/>
              <a:t>Accomplishments through subgroups</a:t>
            </a:r>
          </a:p>
          <a:p>
            <a:pPr lvl="1"/>
            <a:r>
              <a:rPr lang="en-US" dirty="0"/>
              <a:t>Defining Parameters of a Good Food System</a:t>
            </a:r>
          </a:p>
          <a:p>
            <a:pPr lvl="1"/>
            <a:r>
              <a:rPr lang="en-US" dirty="0"/>
              <a:t>Coordinating with Growers</a:t>
            </a:r>
          </a:p>
          <a:p>
            <a:pPr lvl="1"/>
            <a:r>
              <a:rPr lang="en-US" dirty="0"/>
              <a:t>Nutrition Education &amp; Community Training</a:t>
            </a:r>
          </a:p>
          <a:p>
            <a:r>
              <a:rPr lang="en-US" dirty="0"/>
              <a:t>Food Security in DuPage County</a:t>
            </a:r>
          </a:p>
          <a:p>
            <a:r>
              <a:rPr lang="en-US" dirty="0"/>
              <a:t>Group discussions – </a:t>
            </a:r>
          </a:p>
          <a:p>
            <a:pPr marL="457200" lvl="1" indent="0">
              <a:buNone/>
            </a:pPr>
            <a:r>
              <a:rPr lang="en-US" dirty="0"/>
              <a:t>	Food Security Indicators</a:t>
            </a:r>
          </a:p>
          <a:p>
            <a:pPr marL="457200" lvl="1" indent="0">
              <a:buNone/>
            </a:pP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4835608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Polling Everywhere</a:t>
            </a:r>
            <a:br>
              <a:rPr lang="en-US" dirty="0"/>
            </a:br>
            <a:r>
              <a:rPr lang="en-US" dirty="0"/>
              <a:t>Instructions</a:t>
            </a:r>
            <a:endParaRPr lang="en-US" sz="4000" dirty="0"/>
          </a:p>
        </p:txBody>
      </p:sp>
      <p:sp>
        <p:nvSpPr>
          <p:cNvPr id="3" name="Subtitle 2"/>
          <p:cNvSpPr>
            <a:spLocks noGrp="1"/>
          </p:cNvSpPr>
          <p:nvPr>
            <p:ph idx="1"/>
          </p:nvPr>
        </p:nvSpPr>
        <p:spPr>
          <a:xfrm>
            <a:off x="1597793" y="2002056"/>
            <a:ext cx="6352674" cy="2406316"/>
          </a:xfrm>
        </p:spPr>
        <p:txBody>
          <a:bodyPr>
            <a:normAutofit/>
          </a:bodyPr>
          <a:lstStyle/>
          <a:p>
            <a:pPr marL="457200" lvl="1" indent="0">
              <a:buNone/>
            </a:pPr>
            <a:endParaRPr lang="en-US" dirty="0"/>
          </a:p>
          <a:p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E3E7577-74FF-4953-91D8-65F4F4A2C027}"/>
              </a:ext>
            </a:extLst>
          </p:cNvPr>
          <p:cNvSpPr txBox="1"/>
          <p:nvPr/>
        </p:nvSpPr>
        <p:spPr>
          <a:xfrm>
            <a:off x="2175309" y="2406315"/>
            <a:ext cx="5178392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>
                <a:solidFill>
                  <a:schemeClr val="bg1"/>
                </a:solidFill>
              </a:rPr>
              <a:t>Text </a:t>
            </a:r>
            <a:r>
              <a:rPr lang="en-US" sz="4400" b="1" dirty="0">
                <a:solidFill>
                  <a:schemeClr val="bg1"/>
                </a:solidFill>
              </a:rPr>
              <a:t>CHRISTINALEP512</a:t>
            </a:r>
          </a:p>
          <a:p>
            <a:pPr algn="ctr"/>
            <a:r>
              <a:rPr lang="en-US" sz="4400" dirty="0">
                <a:solidFill>
                  <a:schemeClr val="bg1"/>
                </a:solidFill>
              </a:rPr>
              <a:t>to </a:t>
            </a:r>
            <a:r>
              <a:rPr lang="en-US" sz="4400" b="1" dirty="0">
                <a:solidFill>
                  <a:schemeClr val="bg1"/>
                </a:solidFill>
              </a:rPr>
              <a:t>22333</a:t>
            </a:r>
          </a:p>
          <a:p>
            <a:pPr algn="ctr"/>
            <a:r>
              <a:rPr lang="en-US" sz="4400" dirty="0">
                <a:solidFill>
                  <a:schemeClr val="bg1"/>
                </a:solidFill>
              </a:rPr>
              <a:t>to connect to the poll</a:t>
            </a:r>
          </a:p>
        </p:txBody>
      </p:sp>
    </p:spTree>
    <p:extLst>
      <p:ext uri="{BB962C8B-B14F-4D97-AF65-F5344CB8AC3E}">
        <p14:creationId xmlns:p14="http://schemas.microsoft.com/office/powerpoint/2010/main" val="306978724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90888" y="321013"/>
            <a:ext cx="3917483" cy="1681042"/>
          </a:xfrm>
        </p:spPr>
        <p:txBody>
          <a:bodyPr>
            <a:normAutofit fontScale="90000"/>
          </a:bodyPr>
          <a:lstStyle/>
          <a:p>
            <a:br>
              <a:rPr lang="en-US" dirty="0"/>
            </a:br>
            <a:r>
              <a:rPr lang="en-US" dirty="0"/>
              <a:t>Defining</a:t>
            </a:r>
            <a:br>
              <a:rPr lang="en-US" dirty="0"/>
            </a:br>
            <a:r>
              <a:rPr lang="en-US" dirty="0"/>
              <a:t>Parameters</a:t>
            </a:r>
            <a:endParaRPr lang="en-US" sz="40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81186" y="2810577"/>
            <a:ext cx="5385077" cy="1520791"/>
          </a:xfrm>
        </p:spPr>
        <p:txBody>
          <a:bodyPr>
            <a:normAutofit/>
          </a:bodyPr>
          <a:lstStyle/>
          <a:p>
            <a:pPr algn="ctr"/>
            <a:r>
              <a:rPr lang="en-US" sz="3200" dirty="0"/>
              <a:t>Develop community indicators (measures) that support and assess healthy food systems</a:t>
            </a:r>
          </a:p>
        </p:txBody>
      </p:sp>
    </p:spTree>
    <p:extLst>
      <p:ext uri="{BB962C8B-B14F-4D97-AF65-F5344CB8AC3E}">
        <p14:creationId xmlns:p14="http://schemas.microsoft.com/office/powerpoint/2010/main" val="181142291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Defining</a:t>
            </a:r>
            <a:br>
              <a:rPr lang="en-US" dirty="0"/>
            </a:br>
            <a:r>
              <a:rPr lang="en-US" dirty="0"/>
              <a:t>Parameters</a:t>
            </a:r>
            <a:endParaRPr lang="en-US" sz="4000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689200CF-55B9-4340-97C0-1899C73645F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957009" y="2021305"/>
            <a:ext cx="3349592" cy="3291840"/>
          </a:xfrm>
        </p:spPr>
        <p:txBody>
          <a:bodyPr>
            <a:normAutofit fontScale="77500" lnSpcReduction="20000"/>
          </a:bodyPr>
          <a:lstStyle/>
          <a:p>
            <a:r>
              <a:rPr lang="en-US" sz="3600" dirty="0"/>
              <a:t>Poverty level</a:t>
            </a:r>
          </a:p>
          <a:p>
            <a:r>
              <a:rPr lang="en-US" sz="3600" dirty="0"/>
              <a:t>Employment level</a:t>
            </a:r>
          </a:p>
          <a:p>
            <a:r>
              <a:rPr lang="en-US" sz="3600" dirty="0"/>
              <a:t>Population</a:t>
            </a:r>
          </a:p>
          <a:p>
            <a:r>
              <a:rPr lang="en-US" sz="3600" dirty="0"/>
              <a:t>Ethnicities</a:t>
            </a:r>
          </a:p>
          <a:p>
            <a:r>
              <a:rPr lang="en-US" sz="3600" dirty="0"/>
              <a:t>Cost of living index</a:t>
            </a:r>
          </a:p>
          <a:p>
            <a:r>
              <a:rPr lang="en-US" sz="3600" dirty="0"/>
              <a:t>Market basket affordability index</a:t>
            </a:r>
          </a:p>
        </p:txBody>
      </p:sp>
      <p:sp>
        <p:nvSpPr>
          <p:cNvPr id="8" name="Cube 7">
            <a:extLst>
              <a:ext uri="{FF2B5EF4-FFF2-40B4-BE49-F238E27FC236}">
                <a16:creationId xmlns:a16="http://schemas.microsoft.com/office/drawing/2014/main" id="{A44FFE3D-E2CB-43F6-9E9B-CE4A7D5F5720}"/>
              </a:ext>
            </a:extLst>
          </p:cNvPr>
          <p:cNvSpPr/>
          <p:nvPr/>
        </p:nvSpPr>
        <p:spPr>
          <a:xfrm>
            <a:off x="587141" y="2021305"/>
            <a:ext cx="3349592" cy="3185961"/>
          </a:xfrm>
          <a:prstGeom prst="cube">
            <a:avLst>
              <a:gd name="adj" fmla="val 16195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/>
              <a:t>Demographic &amp;</a:t>
            </a:r>
          </a:p>
          <a:p>
            <a:pPr algn="ctr"/>
            <a:r>
              <a:rPr lang="en-US" sz="3200" dirty="0"/>
              <a:t>Socioeconomic </a:t>
            </a:r>
          </a:p>
          <a:p>
            <a:pPr algn="ctr"/>
            <a:r>
              <a:rPr lang="en-US" sz="3200" dirty="0"/>
              <a:t>Factors</a:t>
            </a:r>
          </a:p>
        </p:txBody>
      </p:sp>
    </p:spTree>
    <p:extLst>
      <p:ext uri="{BB962C8B-B14F-4D97-AF65-F5344CB8AC3E}">
        <p14:creationId xmlns:p14="http://schemas.microsoft.com/office/powerpoint/2010/main" val="369777961"/>
      </p:ext>
    </p:extLst>
  </p:cSld>
  <p:clrMapOvr>
    <a:masterClrMapping/>
  </p:clrMapOvr>
</p:sld>
</file>

<file path=ppt/theme/theme1.xml><?xml version="1.0" encoding="utf-8"?>
<a:theme xmlns:a="http://schemas.openxmlformats.org/drawingml/2006/main" name="LF2017 Community Partnerships">
  <a:themeElements>
    <a:clrScheme name="Custom 1">
      <a:dk1>
        <a:srgbClr val="000000"/>
      </a:dk1>
      <a:lt1>
        <a:srgbClr val="FFFFFF"/>
      </a:lt1>
      <a:dk2>
        <a:srgbClr val="004610"/>
      </a:dk2>
      <a:lt2>
        <a:srgbClr val="E7E6E6"/>
      </a:lt2>
      <a:accent1>
        <a:srgbClr val="D4A010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LF2017 041017 Presentation2" id="{D2D6B590-E93B-274C-BDC9-E0EA99A89784}" vid="{8996A35B-579A-1448-A241-47F7A90DF3DC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LF2017 Community Partnerships</Template>
  <TotalTime>826</TotalTime>
  <Words>309</Words>
  <Application>Microsoft Office PowerPoint</Application>
  <PresentationFormat>On-screen Show (4:3)</PresentationFormat>
  <Paragraphs>95</Paragraphs>
  <Slides>14</Slides>
  <Notes>14</Notes>
  <HiddenSlides>0</HiddenSlides>
  <MMClips>0</MMClips>
  <ScaleCrop>false</ScaleCrop>
  <HeadingPairs>
    <vt:vector size="8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1" baseType="lpstr">
      <vt:lpstr>Arial</vt:lpstr>
      <vt:lpstr>Baskerville Old Face</vt:lpstr>
      <vt:lpstr>Calibri</vt:lpstr>
      <vt:lpstr>Calibri Bold Italic</vt:lpstr>
      <vt:lpstr>Wingdings</vt:lpstr>
      <vt:lpstr>LF2017 Community Partnerships</vt:lpstr>
      <vt:lpstr>Acrobat Document</vt:lpstr>
      <vt:lpstr>PowerPoint Presentation</vt:lpstr>
      <vt:lpstr>Food Security Symposium</vt:lpstr>
      <vt:lpstr> Food Councils</vt:lpstr>
      <vt:lpstr>PowerPoint Presentation</vt:lpstr>
      <vt:lpstr> Food Councils</vt:lpstr>
      <vt:lpstr>April 23  Discussions</vt:lpstr>
      <vt:lpstr>Polling Everywhere Instructions</vt:lpstr>
      <vt:lpstr> Defining Parameters</vt:lpstr>
      <vt:lpstr>Defining Parameters</vt:lpstr>
      <vt:lpstr>Defining Parameters</vt:lpstr>
      <vt:lpstr>Defining Parameters</vt:lpstr>
      <vt:lpstr>Defining Parameters</vt:lpstr>
      <vt:lpstr>Defining Parameters</vt:lpstr>
      <vt:lpstr>Defining Parameters</vt:lpstr>
    </vt:vector>
  </TitlesOfParts>
  <Company>Hewlett-Packard Company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Prog2  {Jane Macdonald} on LF-Server</dc:creator>
  <cp:lastModifiedBy>Jane Macdonald</cp:lastModifiedBy>
  <cp:revision>45</cp:revision>
  <dcterms:created xsi:type="dcterms:W3CDTF">2017-04-20T19:29:11Z</dcterms:created>
  <dcterms:modified xsi:type="dcterms:W3CDTF">2018-04-23T13:22:05Z</dcterms:modified>
</cp:coreProperties>
</file>